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8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5" r:id="rId4"/>
    <p:sldMasterId id="2147483657" r:id="rId5"/>
    <p:sldMasterId id="2147483659" r:id="rId6"/>
    <p:sldMasterId id="2147483708" r:id="rId7"/>
    <p:sldMasterId id="2147483799" r:id="rId8"/>
  </p:sldMasterIdLst>
  <p:notesMasterIdLst>
    <p:notesMasterId r:id="rId49"/>
  </p:notesMasterIdLst>
  <p:handoutMasterIdLst>
    <p:handoutMasterId r:id="rId50"/>
  </p:handoutMasterIdLst>
  <p:sldIdLst>
    <p:sldId id="257" r:id="rId9"/>
    <p:sldId id="816" r:id="rId10"/>
    <p:sldId id="950" r:id="rId11"/>
    <p:sldId id="951" r:id="rId12"/>
    <p:sldId id="953" r:id="rId13"/>
    <p:sldId id="954" r:id="rId14"/>
    <p:sldId id="813" r:id="rId15"/>
    <p:sldId id="419" r:id="rId16"/>
    <p:sldId id="880" r:id="rId17"/>
    <p:sldId id="917" r:id="rId18"/>
    <p:sldId id="918" r:id="rId19"/>
    <p:sldId id="978" r:id="rId20"/>
    <p:sldId id="946" r:id="rId21"/>
    <p:sldId id="651" r:id="rId22"/>
    <p:sldId id="425" r:id="rId23"/>
    <p:sldId id="822" r:id="rId24"/>
    <p:sldId id="825" r:id="rId25"/>
    <p:sldId id="987" r:id="rId26"/>
    <p:sldId id="831" r:id="rId27"/>
    <p:sldId id="982" r:id="rId28"/>
    <p:sldId id="903" r:id="rId29"/>
    <p:sldId id="904" r:id="rId30"/>
    <p:sldId id="905" r:id="rId31"/>
    <p:sldId id="981" r:id="rId32"/>
    <p:sldId id="923" r:id="rId33"/>
    <p:sldId id="924" r:id="rId34"/>
    <p:sldId id="925" r:id="rId35"/>
    <p:sldId id="926" r:id="rId36"/>
    <p:sldId id="927" r:id="rId37"/>
    <p:sldId id="928" r:id="rId38"/>
    <p:sldId id="976" r:id="rId39"/>
    <p:sldId id="872" r:id="rId40"/>
    <p:sldId id="869" r:id="rId41"/>
    <p:sldId id="871" r:id="rId42"/>
    <p:sldId id="989" r:id="rId43"/>
    <p:sldId id="868" r:id="rId44"/>
    <p:sldId id="874" r:id="rId45"/>
    <p:sldId id="875" r:id="rId46"/>
    <p:sldId id="873" r:id="rId47"/>
    <p:sldId id="814" r:id="rId4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66AC"/>
    <a:srgbClr val="081F3F"/>
    <a:srgbClr val="091F40"/>
    <a:srgbClr val="E6E7E8"/>
    <a:srgbClr val="17375E"/>
    <a:srgbClr val="6D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6" autoAdjust="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3264"/>
        <p:guide pos="2880"/>
      </p:guideLst>
    </p:cSldViewPr>
  </p:slideViewPr>
  <p:outlineViewPr>
    <p:cViewPr>
      <p:scale>
        <a:sx n="33" d="100"/>
        <a:sy n="33" d="100"/>
      </p:scale>
      <p:origin x="0" y="-1263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3420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8004453988706E-2"/>
          <c:y val="0.10302420530766988"/>
          <c:w val="0.92696678066756821"/>
          <c:h val="0.68797268397005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of MOQC Physicians*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8666A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822-4DF4-A073-A9EC0B2D35B1}"/>
              </c:ext>
            </c:extLst>
          </c:dPt>
          <c:dPt>
            <c:idx val="8"/>
            <c:invertIfNegative val="0"/>
            <c:bubble3D val="0"/>
            <c:spPr>
              <a:solidFill>
                <a:srgbClr val="8666A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822-4DF4-A073-A9EC0B2D35B1}"/>
              </c:ext>
            </c:extLst>
          </c:dPt>
          <c:dPt>
            <c:idx val="9"/>
            <c:invertIfNegative val="0"/>
            <c:bubble3D val="0"/>
            <c:spPr>
              <a:solidFill>
                <a:srgbClr val="8666A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22-4DF4-A073-A9EC0B2D35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Jan-14*</c:v>
                </c:pt>
                <c:pt idx="1">
                  <c:v>Jun-14</c:v>
                </c:pt>
                <c:pt idx="2">
                  <c:v>Jan-15*</c:v>
                </c:pt>
                <c:pt idx="3">
                  <c:v>Jun-15</c:v>
                </c:pt>
                <c:pt idx="4">
                  <c:v>Jan-16*</c:v>
                </c:pt>
                <c:pt idx="5">
                  <c:v>Jun-16</c:v>
                </c:pt>
                <c:pt idx="6">
                  <c:v>Jan-17</c:v>
                </c:pt>
                <c:pt idx="7">
                  <c:v>June-17</c:v>
                </c:pt>
                <c:pt idx="8">
                  <c:v>Spring Regional 2017 </c:v>
                </c:pt>
                <c:pt idx="9">
                  <c:v>Fall Regional 2017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15</c:v>
                </c:pt>
                <c:pt idx="1">
                  <c:v>27</c:v>
                </c:pt>
                <c:pt idx="2">
                  <c:v>22</c:v>
                </c:pt>
                <c:pt idx="3">
                  <c:v>14</c:v>
                </c:pt>
                <c:pt idx="4">
                  <c:v>23</c:v>
                </c:pt>
                <c:pt idx="5">
                  <c:v>9</c:v>
                </c:pt>
                <c:pt idx="6">
                  <c:v>11</c:v>
                </c:pt>
                <c:pt idx="7">
                  <c:v>33</c:v>
                </c:pt>
                <c:pt idx="8">
                  <c:v>37</c:v>
                </c:pt>
                <c:pt idx="9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C5-404A-97D5-CB69C62C8F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245888"/>
        <c:axId val="82456576"/>
      </c:barChart>
      <c:catAx>
        <c:axId val="8224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56576"/>
        <c:crosses val="autoZero"/>
        <c:auto val="1"/>
        <c:lblAlgn val="ctr"/>
        <c:lblOffset val="100"/>
        <c:noMultiLvlLbl val="0"/>
      </c:catAx>
      <c:valAx>
        <c:axId val="82456576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24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528051181102361E-2"/>
          <c:y val="0.18135949803149606"/>
          <c:w val="0.938055282152231"/>
          <c:h val="0.646232037401574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MOQC Practices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9304029304029321E-2"/>
                  <c:y val="-8.08538083808816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3A7C-4CD4-826A-9D13ED33B20D}"/>
                </c:ext>
              </c:extLst>
            </c:dLbl>
            <c:dLbl>
              <c:idx val="1"/>
              <c:layout>
                <c:manualLayout>
                  <c:x val="-2.1978021978022011E-2"/>
                  <c:y val="-5.9085475355259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EBC-45C2-9B16-620D2E8D3B56}"/>
                </c:ext>
              </c:extLst>
            </c:dLbl>
            <c:dLbl>
              <c:idx val="2"/>
              <c:layout>
                <c:manualLayout>
                  <c:x val="-1.098901098901099E-2"/>
                  <c:y val="-6.5304999076865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EBC-45C2-9B16-620D2E8D3B56}"/>
                </c:ext>
              </c:extLst>
            </c:dLbl>
            <c:dLbl>
              <c:idx val="3"/>
              <c:layout>
                <c:manualLayout>
                  <c:x val="-4.5787545787545784E-2"/>
                  <c:y val="-5.2865951633653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EBC-45C2-9B16-620D2E8D3B56}"/>
                </c:ext>
              </c:extLst>
            </c:dLbl>
            <c:dLbl>
              <c:idx val="4"/>
              <c:layout>
                <c:manualLayout>
                  <c:x val="-4.3956043956044091E-2"/>
                  <c:y val="-5.9085475355259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EBC-45C2-9B16-620D2E8D3B56}"/>
                </c:ext>
              </c:extLst>
            </c:dLbl>
            <c:dLbl>
              <c:idx val="5"/>
              <c:layout>
                <c:manualLayout>
                  <c:x val="-2.9304029304029439E-2"/>
                  <c:y val="-7.1524522798472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EBC-45C2-9B16-620D2E8D3B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Spring 14</c:v>
                </c:pt>
                <c:pt idx="1">
                  <c:v>Spring 15</c:v>
                </c:pt>
                <c:pt idx="2">
                  <c:v>Fall 15 </c:v>
                </c:pt>
                <c:pt idx="3">
                  <c:v>Spring 16</c:v>
                </c:pt>
                <c:pt idx="4">
                  <c:v>Fall 16</c:v>
                </c:pt>
                <c:pt idx="5">
                  <c:v>Spring 17</c:v>
                </c:pt>
                <c:pt idx="6">
                  <c:v>Fall 17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51</c:v>
                </c:pt>
                <c:pt idx="1">
                  <c:v>49</c:v>
                </c:pt>
                <c:pt idx="2">
                  <c:v>28</c:v>
                </c:pt>
                <c:pt idx="3">
                  <c:v>33</c:v>
                </c:pt>
                <c:pt idx="4">
                  <c:v>40</c:v>
                </c:pt>
                <c:pt idx="5">
                  <c:v>46</c:v>
                </c:pt>
                <c:pt idx="6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C6-4B33-86F4-1AE62CA819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868544"/>
        <c:axId val="85870080"/>
      </c:lineChart>
      <c:catAx>
        <c:axId val="8586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70080"/>
        <c:crosses val="autoZero"/>
        <c:auto val="0"/>
        <c:lblAlgn val="ctr"/>
        <c:lblOffset val="100"/>
        <c:noMultiLvlLbl val="0"/>
      </c:catAx>
      <c:valAx>
        <c:axId val="85870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685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Rated at least one toxicity as severe/very severe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E7-4B6F-B7E6-C1391A0D83CF}"/>
                </c:ext>
              </c:extLst>
            </c:dLbl>
            <c:dLbl>
              <c:idx val="2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E7-4B6F-B7E6-C1391A0D83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Sheet1!$A$2:$A$30</c:f>
              <c:numCache>
                <c:formatCode>General</c:formatCode>
                <c:ptCount val="29"/>
              </c:numCache>
            </c:numRef>
          </c:cat>
          <c:val>
            <c:numRef>
              <c:f>Sheet1!$B$2:$B$30</c:f>
              <c:numCache>
                <c:formatCode>0%</c:formatCode>
                <c:ptCount val="29"/>
                <c:pt idx="0">
                  <c:v>0</c:v>
                </c:pt>
                <c:pt idx="1">
                  <c:v>8.3333333333333315E-2</c:v>
                </c:pt>
                <c:pt idx="2">
                  <c:v>8.6956521739130432E-2</c:v>
                </c:pt>
                <c:pt idx="3">
                  <c:v>0.10256410256410256</c:v>
                </c:pt>
                <c:pt idx="4">
                  <c:v>0.1111111111111111</c:v>
                </c:pt>
                <c:pt idx="5">
                  <c:v>0.1129032258064516</c:v>
                </c:pt>
                <c:pt idx="6">
                  <c:v>0.11842105263157894</c:v>
                </c:pt>
                <c:pt idx="7">
                  <c:v>0.13333333333333333</c:v>
                </c:pt>
                <c:pt idx="8">
                  <c:v>0.14285714285714285</c:v>
                </c:pt>
                <c:pt idx="9">
                  <c:v>0.14814814814814814</c:v>
                </c:pt>
                <c:pt idx="10">
                  <c:v>0.16161616161616163</c:v>
                </c:pt>
                <c:pt idx="11">
                  <c:v>0.16666666666666663</c:v>
                </c:pt>
                <c:pt idx="12">
                  <c:v>0.17647058823529413</c:v>
                </c:pt>
                <c:pt idx="13">
                  <c:v>0.18181818181818182</c:v>
                </c:pt>
                <c:pt idx="14">
                  <c:v>0.18930041152263374</c:v>
                </c:pt>
                <c:pt idx="15">
                  <c:v>0.19783197831978319</c:v>
                </c:pt>
                <c:pt idx="16">
                  <c:v>0.2</c:v>
                </c:pt>
                <c:pt idx="17">
                  <c:v>0.20833333333333337</c:v>
                </c:pt>
                <c:pt idx="18">
                  <c:v>0.22222222222222221</c:v>
                </c:pt>
                <c:pt idx="19">
                  <c:v>0.23333333333333331</c:v>
                </c:pt>
                <c:pt idx="20">
                  <c:v>0.25714285714285712</c:v>
                </c:pt>
                <c:pt idx="21">
                  <c:v>0.25943396226415094</c:v>
                </c:pt>
                <c:pt idx="22">
                  <c:v>0.26153846153846155</c:v>
                </c:pt>
                <c:pt idx="23">
                  <c:v>0.30769230769230771</c:v>
                </c:pt>
                <c:pt idx="24">
                  <c:v>0.31034482758620691</c:v>
                </c:pt>
                <c:pt idx="25">
                  <c:v>0.33333333333333326</c:v>
                </c:pt>
                <c:pt idx="26">
                  <c:v>0.33898305084745756</c:v>
                </c:pt>
                <c:pt idx="27">
                  <c:v>0.36666666666666664</c:v>
                </c:pt>
                <c:pt idx="28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E7-4B6F-B7E6-C1391A0D8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30429496"/>
        <c:axId val="636971504"/>
      </c:barChart>
      <c:catAx>
        <c:axId val="630429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971504"/>
        <c:crosses val="autoZero"/>
        <c:auto val="1"/>
        <c:lblAlgn val="ctr"/>
        <c:lblOffset val="100"/>
        <c:noMultiLvlLbl val="0"/>
      </c:catAx>
      <c:valAx>
        <c:axId val="63697150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042949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99812102087899"/>
          <c:y val="0.10502803548054578"/>
          <c:w val="0.76161870966611755"/>
          <c:h val="0.839762163164441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Health care service use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79-4262-B687-BB473A68A1BB}"/>
                </c:ext>
              </c:extLst>
            </c:dLbl>
            <c:dLbl>
              <c:idx val="2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79-4262-B687-BB473A68A1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Sheet1!$A$2:$A$30</c:f>
              <c:numCache>
                <c:formatCode>General</c:formatCode>
                <c:ptCount val="29"/>
              </c:numCache>
            </c:numRef>
          </c:cat>
          <c:val>
            <c:numRef>
              <c:f>Sheet1!$B$2:$B$30</c:f>
              <c:numCache>
                <c:formatCode>###0%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2.8571428571428571E-2</c:v>
                </c:pt>
                <c:pt idx="8">
                  <c:v>3.2258064516129031E-2</c:v>
                </c:pt>
                <c:pt idx="9">
                  <c:v>3.5714285714285712E-2</c:v>
                </c:pt>
                <c:pt idx="10">
                  <c:v>4.7619047619047616E-2</c:v>
                </c:pt>
                <c:pt idx="11">
                  <c:v>5.0505050505050504E-2</c:v>
                </c:pt>
                <c:pt idx="12">
                  <c:v>5.1020408163265307E-2</c:v>
                </c:pt>
                <c:pt idx="13">
                  <c:v>5.7692307692307689E-2</c:v>
                </c:pt>
                <c:pt idx="14">
                  <c:v>6.25E-2</c:v>
                </c:pt>
                <c:pt idx="15">
                  <c:v>6.741573033707865E-2</c:v>
                </c:pt>
                <c:pt idx="16">
                  <c:v>6.7796610169491525E-2</c:v>
                </c:pt>
                <c:pt idx="17">
                  <c:v>6.9444444444444448E-2</c:v>
                </c:pt>
                <c:pt idx="18">
                  <c:v>7.4175824175824176E-2</c:v>
                </c:pt>
                <c:pt idx="19">
                  <c:v>8.8435374149659865E-2</c:v>
                </c:pt>
                <c:pt idx="20">
                  <c:v>8.8888888888888892E-2</c:v>
                </c:pt>
                <c:pt idx="21">
                  <c:v>9.5238095238095233E-2</c:v>
                </c:pt>
                <c:pt idx="22">
                  <c:v>9.6296296296296297E-2</c:v>
                </c:pt>
                <c:pt idx="23">
                  <c:v>9.9526066350710901E-2</c:v>
                </c:pt>
                <c:pt idx="24">
                  <c:v>0.1111111111111111</c:v>
                </c:pt>
                <c:pt idx="25">
                  <c:v>0.11428571428571428</c:v>
                </c:pt>
                <c:pt idx="26">
                  <c:v>0.12068965517241378</c:v>
                </c:pt>
                <c:pt idx="27">
                  <c:v>0.12820512820512819</c:v>
                </c:pt>
                <c:pt idx="28">
                  <c:v>0.16666666666666663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79-4262-B687-BB473A68A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50938592"/>
        <c:axId val="636042656"/>
      </c:barChart>
      <c:catAx>
        <c:axId val="25093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042656"/>
        <c:crosses val="autoZero"/>
        <c:auto val="1"/>
        <c:lblAlgn val="ctr"/>
        <c:lblOffset val="100"/>
        <c:noMultiLvlLbl val="0"/>
      </c:catAx>
      <c:valAx>
        <c:axId val="636042656"/>
        <c:scaling>
          <c:orientation val="minMax"/>
        </c:scaling>
        <c:delete val="0"/>
        <c:axPos val="l"/>
        <c:numFmt formatCode="###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93859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Communication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56-41DC-A6A7-1EB753B8D56C}"/>
                </c:ext>
              </c:extLst>
            </c:dLbl>
            <c:dLbl>
              <c:idx val="2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56-41DC-A6A7-1EB753B8D5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Sheet1!$A$2:$A$30</c:f>
              <c:numCache>
                <c:formatCode>General</c:formatCode>
                <c:ptCount val="29"/>
              </c:numCache>
            </c:numRef>
          </c:cat>
          <c:val>
            <c:numRef>
              <c:f>Sheet1!$B$2:$B$30</c:f>
              <c:numCache>
                <c:formatCode>0</c:formatCode>
                <c:ptCount val="29"/>
                <c:pt idx="0">
                  <c:v>12.787037037037036</c:v>
                </c:pt>
                <c:pt idx="1">
                  <c:v>13.049007936507939</c:v>
                </c:pt>
                <c:pt idx="2">
                  <c:v>13.42824074074074</c:v>
                </c:pt>
                <c:pt idx="3">
                  <c:v>13.722222222222223</c:v>
                </c:pt>
                <c:pt idx="4">
                  <c:v>13.934027777777777</c:v>
                </c:pt>
                <c:pt idx="5">
                  <c:v>13.992063492063492</c:v>
                </c:pt>
                <c:pt idx="6">
                  <c:v>14.203703703703704</c:v>
                </c:pt>
                <c:pt idx="7">
                  <c:v>14.226190476190478</c:v>
                </c:pt>
                <c:pt idx="8">
                  <c:v>14.805555555555555</c:v>
                </c:pt>
                <c:pt idx="9">
                  <c:v>14.902777777777779</c:v>
                </c:pt>
                <c:pt idx="10">
                  <c:v>15.004761904761905</c:v>
                </c:pt>
                <c:pt idx="11">
                  <c:v>15.37962962962963</c:v>
                </c:pt>
                <c:pt idx="12">
                  <c:v>15.472222222222223</c:v>
                </c:pt>
                <c:pt idx="13">
                  <c:v>15.61574074074074</c:v>
                </c:pt>
                <c:pt idx="14">
                  <c:v>15.672222222222222</c:v>
                </c:pt>
                <c:pt idx="15">
                  <c:v>16.033333333333335</c:v>
                </c:pt>
                <c:pt idx="16">
                  <c:v>16.049145299145298</c:v>
                </c:pt>
                <c:pt idx="17">
                  <c:v>16.121212121212121</c:v>
                </c:pt>
                <c:pt idx="18">
                  <c:v>16.227777777777778</c:v>
                </c:pt>
                <c:pt idx="19">
                  <c:v>16.361111111111111</c:v>
                </c:pt>
                <c:pt idx="20">
                  <c:v>16.55952380952381</c:v>
                </c:pt>
                <c:pt idx="21">
                  <c:v>16.583333333333336</c:v>
                </c:pt>
                <c:pt idx="22">
                  <c:v>16.61574074074074</c:v>
                </c:pt>
                <c:pt idx="23">
                  <c:v>16.696428571428573</c:v>
                </c:pt>
                <c:pt idx="24">
                  <c:v>16.736111111111111</c:v>
                </c:pt>
                <c:pt idx="25">
                  <c:v>16.97530864197531</c:v>
                </c:pt>
                <c:pt idx="26">
                  <c:v>17.027777777777779</c:v>
                </c:pt>
                <c:pt idx="27">
                  <c:v>18.111111111111114</c:v>
                </c:pt>
                <c:pt idx="28">
                  <c:v>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56-41DC-A6A7-1EB753B8D5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51628304"/>
        <c:axId val="251627912"/>
      </c:barChart>
      <c:catAx>
        <c:axId val="25162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627912"/>
        <c:crosses val="autoZero"/>
        <c:auto val="1"/>
        <c:lblAlgn val="ctr"/>
        <c:lblOffset val="100"/>
        <c:noMultiLvlLbl val="0"/>
      </c:catAx>
      <c:valAx>
        <c:axId val="25162791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62830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99812102087899"/>
          <c:y val="0.10502803548054578"/>
          <c:w val="0.76161870966611755"/>
          <c:h val="0.839762163164441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3.8691584656501771E-2"/>
                  <c:y val="-4.8553734312627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A4-4D72-B5EF-2D002170E7CD}"/>
                </c:ext>
              </c:extLst>
            </c:dLbl>
            <c:dLbl>
              <c:idx val="2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A4-4D72-B5EF-2D002170E7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Sheet1!$A$2:$A$30</c:f>
              <c:numCache>
                <c:formatCode>General</c:formatCode>
                <c:ptCount val="29"/>
              </c:numCache>
            </c:numRef>
          </c:cat>
          <c:val>
            <c:numRef>
              <c:f>Sheet1!$B$2:$B$30</c:f>
              <c:numCache>
                <c:formatCode>###0.0</c:formatCode>
                <c:ptCount val="29"/>
                <c:pt idx="0">
                  <c:v>2.2999999999999998</c:v>
                </c:pt>
                <c:pt idx="1">
                  <c:v>2.4750000000000001</c:v>
                </c:pt>
                <c:pt idx="2">
                  <c:v>2.5637755102040818</c:v>
                </c:pt>
                <c:pt idx="3">
                  <c:v>2.8214285714285712</c:v>
                </c:pt>
                <c:pt idx="4">
                  <c:v>2.875</c:v>
                </c:pt>
                <c:pt idx="5">
                  <c:v>2.9880952380952381</c:v>
                </c:pt>
                <c:pt idx="6">
                  <c:v>3.0208333333333335</c:v>
                </c:pt>
                <c:pt idx="7">
                  <c:v>3.0357142857142856</c:v>
                </c:pt>
                <c:pt idx="8">
                  <c:v>3.0694444444444446</c:v>
                </c:pt>
                <c:pt idx="9">
                  <c:v>3.1805555555555558</c:v>
                </c:pt>
                <c:pt idx="10">
                  <c:v>3.2250000000000001</c:v>
                </c:pt>
                <c:pt idx="11">
                  <c:v>3.2916666666666665</c:v>
                </c:pt>
                <c:pt idx="12">
                  <c:v>3.3515625000000004</c:v>
                </c:pt>
                <c:pt idx="13">
                  <c:v>3.375</c:v>
                </c:pt>
                <c:pt idx="14">
                  <c:v>3.4374999999999996</c:v>
                </c:pt>
                <c:pt idx="15">
                  <c:v>3.458333333333333</c:v>
                </c:pt>
                <c:pt idx="16">
                  <c:v>3.4783653846153837</c:v>
                </c:pt>
                <c:pt idx="17">
                  <c:v>3.5</c:v>
                </c:pt>
                <c:pt idx="18">
                  <c:v>3.5625</c:v>
                </c:pt>
                <c:pt idx="19">
                  <c:v>3.5833333333333335</c:v>
                </c:pt>
                <c:pt idx="20">
                  <c:v>3.703125</c:v>
                </c:pt>
                <c:pt idx="21">
                  <c:v>3.7115384615384612</c:v>
                </c:pt>
                <c:pt idx="22">
                  <c:v>3.7678571428571428</c:v>
                </c:pt>
                <c:pt idx="23">
                  <c:v>3.8125</c:v>
                </c:pt>
                <c:pt idx="24">
                  <c:v>3.8125</c:v>
                </c:pt>
                <c:pt idx="25">
                  <c:v>3.9583333333333335</c:v>
                </c:pt>
                <c:pt idx="26">
                  <c:v>4</c:v>
                </c:pt>
                <c:pt idx="27">
                  <c:v>4.0151515151515156</c:v>
                </c:pt>
                <c:pt idx="28">
                  <c:v>4.1388888888888884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A4-4D72-B5EF-2D002170E7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51631440"/>
        <c:axId val="636972288"/>
      </c:barChart>
      <c:catAx>
        <c:axId val="25163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972288"/>
        <c:crosses val="autoZero"/>
        <c:auto val="1"/>
        <c:lblAlgn val="ctr"/>
        <c:lblOffset val="100"/>
        <c:noMultiLvlLbl val="0"/>
      </c:catAx>
      <c:valAx>
        <c:axId val="636972288"/>
        <c:scaling>
          <c:orientation val="minMax"/>
          <c:min val="1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63144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1EA078-4675-4168-80E3-AD9005D34630}" type="doc">
      <dgm:prSet loTypeId="urn:microsoft.com/office/officeart/2005/8/layout/hProcess9" loCatId="process" qsTypeId="urn:microsoft.com/office/officeart/2005/8/quickstyle/3d1" qsCatId="3D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41B3AE33-559F-4C09-BA65-97ABD8966824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Year 1 – Aim 1</a:t>
          </a:r>
        </a:p>
        <a:p>
          <a:pPr rtl="0"/>
          <a:r>
            <a:rPr lang="en-US" dirty="0" smtClean="0">
              <a:solidFill>
                <a:schemeClr val="tx1"/>
              </a:solidFill>
            </a:rPr>
            <a:t>In all MOQC practices</a:t>
          </a:r>
          <a:endParaRPr lang="en-US" dirty="0">
            <a:solidFill>
              <a:schemeClr val="tx1"/>
            </a:solidFill>
          </a:endParaRPr>
        </a:p>
      </dgm:t>
    </dgm:pt>
    <dgm:pt modelId="{51D58BA8-1478-46B8-BA99-5267641B74A2}" type="parTrans" cxnId="{EDE56FEE-9794-46BD-BB66-1125476DB6C2}">
      <dgm:prSet/>
      <dgm:spPr/>
      <dgm:t>
        <a:bodyPr/>
        <a:lstStyle/>
        <a:p>
          <a:endParaRPr lang="en-US"/>
        </a:p>
      </dgm:t>
    </dgm:pt>
    <dgm:pt modelId="{3E429C95-0A58-4248-984E-4B110D6B64F0}" type="sibTrans" cxnId="{EDE56FEE-9794-46BD-BB66-1125476DB6C2}">
      <dgm:prSet/>
      <dgm:spPr/>
      <dgm:t>
        <a:bodyPr/>
        <a:lstStyle/>
        <a:p>
          <a:endParaRPr lang="en-US"/>
        </a:p>
      </dgm:t>
    </dgm:pt>
    <dgm:pt modelId="{8038446A-8F5B-4FA5-876B-8F80A5BC7040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Survey clinicians &amp; patients</a:t>
          </a:r>
          <a:endParaRPr lang="en-US" dirty="0">
            <a:solidFill>
              <a:schemeClr val="tx1"/>
            </a:solidFill>
          </a:endParaRPr>
        </a:p>
      </dgm:t>
    </dgm:pt>
    <dgm:pt modelId="{CA5C0677-45F2-47C2-8C70-652C5E6434CD}" type="parTrans" cxnId="{7450E4BE-64A0-40B3-8A78-3900BB7114DE}">
      <dgm:prSet/>
      <dgm:spPr/>
      <dgm:t>
        <a:bodyPr/>
        <a:lstStyle/>
        <a:p>
          <a:endParaRPr lang="en-US"/>
        </a:p>
      </dgm:t>
    </dgm:pt>
    <dgm:pt modelId="{A32C33CE-0E71-40B3-BA39-CD64C013FC9D}" type="sibTrans" cxnId="{7450E4BE-64A0-40B3-8A78-3900BB7114DE}">
      <dgm:prSet/>
      <dgm:spPr/>
      <dgm:t>
        <a:bodyPr/>
        <a:lstStyle/>
        <a:p>
          <a:endParaRPr lang="en-US"/>
        </a:p>
      </dgm:t>
    </dgm:pt>
    <dgm:pt modelId="{64CE4F65-B238-446B-8226-17A252245964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Practice characteristics</a:t>
          </a:r>
          <a:endParaRPr lang="en-US" dirty="0">
            <a:solidFill>
              <a:schemeClr val="tx1"/>
            </a:solidFill>
          </a:endParaRPr>
        </a:p>
      </dgm:t>
    </dgm:pt>
    <dgm:pt modelId="{DD6A5332-625D-40E8-8345-97F3D0691EA6}" type="parTrans" cxnId="{BB5BA111-F6E9-4473-9382-15DC839D36C1}">
      <dgm:prSet/>
      <dgm:spPr/>
      <dgm:t>
        <a:bodyPr/>
        <a:lstStyle/>
        <a:p>
          <a:endParaRPr lang="en-US"/>
        </a:p>
      </dgm:t>
    </dgm:pt>
    <dgm:pt modelId="{8382C773-DD7E-42A4-A0F5-1F929FA687A5}" type="sibTrans" cxnId="{BB5BA111-F6E9-4473-9382-15DC839D36C1}">
      <dgm:prSet/>
      <dgm:spPr/>
      <dgm:t>
        <a:bodyPr/>
        <a:lstStyle/>
        <a:p>
          <a:endParaRPr lang="en-US"/>
        </a:p>
      </dgm:t>
    </dgm:pt>
    <dgm:pt modelId="{D23B7A24-3D82-4128-BC80-1FB988D40440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Technology maturity index</a:t>
          </a:r>
          <a:endParaRPr lang="en-US" dirty="0">
            <a:solidFill>
              <a:schemeClr val="tx1"/>
            </a:solidFill>
          </a:endParaRPr>
        </a:p>
      </dgm:t>
    </dgm:pt>
    <dgm:pt modelId="{3D75CE99-24DA-42F2-92DF-666857857DD0}" type="parTrans" cxnId="{DD8C9BCA-C341-4DA6-A5C2-989F8307054F}">
      <dgm:prSet/>
      <dgm:spPr/>
      <dgm:t>
        <a:bodyPr/>
        <a:lstStyle/>
        <a:p>
          <a:endParaRPr lang="en-US"/>
        </a:p>
      </dgm:t>
    </dgm:pt>
    <dgm:pt modelId="{3A5F7F1A-0F82-42B7-AE0D-BCE80AF7F501}" type="sibTrans" cxnId="{DD8C9BCA-C341-4DA6-A5C2-989F8307054F}">
      <dgm:prSet/>
      <dgm:spPr/>
      <dgm:t>
        <a:bodyPr/>
        <a:lstStyle/>
        <a:p>
          <a:endParaRPr lang="en-US"/>
        </a:p>
      </dgm:t>
    </dgm:pt>
    <dgm:pt modelId="{86198B12-648B-4C2A-94F7-566B4C7F4A04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Year 2 – Aim 2</a:t>
          </a:r>
        </a:p>
        <a:p>
          <a:pPr rtl="0"/>
          <a:r>
            <a:rPr lang="en-US" dirty="0" smtClean="0">
              <a:solidFill>
                <a:schemeClr val="tx1"/>
              </a:solidFill>
            </a:rPr>
            <a:t>In 8 selected sites</a:t>
          </a:r>
          <a:endParaRPr lang="en-US" dirty="0">
            <a:solidFill>
              <a:schemeClr val="tx1"/>
            </a:solidFill>
          </a:endParaRPr>
        </a:p>
      </dgm:t>
    </dgm:pt>
    <dgm:pt modelId="{39423D7C-C664-4B4C-9FE8-ACE458855B5A}" type="parTrans" cxnId="{1C431E77-550C-4FA1-975B-D7410F5ACB90}">
      <dgm:prSet/>
      <dgm:spPr/>
      <dgm:t>
        <a:bodyPr/>
        <a:lstStyle/>
        <a:p>
          <a:endParaRPr lang="en-US"/>
        </a:p>
      </dgm:t>
    </dgm:pt>
    <dgm:pt modelId="{BEF7B503-24B5-4C9B-93AF-84F278975810}" type="sibTrans" cxnId="{1C431E77-550C-4FA1-975B-D7410F5ACB90}">
      <dgm:prSet/>
      <dgm:spPr/>
      <dgm:t>
        <a:bodyPr/>
        <a:lstStyle/>
        <a:p>
          <a:endParaRPr lang="en-US"/>
        </a:p>
      </dgm:t>
    </dgm:pt>
    <dgm:pt modelId="{F1952BA5-A68A-4700-82AF-4A7BEC7C8877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Observation, shadowing, patient interviews</a:t>
          </a:r>
          <a:endParaRPr lang="en-US" dirty="0">
            <a:solidFill>
              <a:schemeClr val="tx1"/>
            </a:solidFill>
          </a:endParaRPr>
        </a:p>
      </dgm:t>
    </dgm:pt>
    <dgm:pt modelId="{276E9554-0BD4-41EB-8A54-1870D9A0A06D}" type="parTrans" cxnId="{B793178A-0ED0-4F03-8C6D-A73C3B910AB2}">
      <dgm:prSet/>
      <dgm:spPr/>
      <dgm:t>
        <a:bodyPr/>
        <a:lstStyle/>
        <a:p>
          <a:endParaRPr lang="en-US"/>
        </a:p>
      </dgm:t>
    </dgm:pt>
    <dgm:pt modelId="{EC930659-7BC6-486A-9146-8F72D9107E35}" type="sibTrans" cxnId="{B793178A-0ED0-4F03-8C6D-A73C3B910AB2}">
      <dgm:prSet/>
      <dgm:spPr/>
      <dgm:t>
        <a:bodyPr/>
        <a:lstStyle/>
        <a:p>
          <a:endParaRPr lang="en-US"/>
        </a:p>
      </dgm:t>
    </dgm:pt>
    <dgm:pt modelId="{D0693F80-EE3A-4B25-9C56-58FA846D5B0C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Year 3 – Aim 3</a:t>
          </a:r>
        </a:p>
        <a:p>
          <a:pPr rtl="0"/>
          <a:r>
            <a:rPr lang="en-US" dirty="0" smtClean="0">
              <a:solidFill>
                <a:schemeClr val="tx1"/>
              </a:solidFill>
            </a:rPr>
            <a:t>At a MOQC meetings</a:t>
          </a:r>
          <a:endParaRPr lang="en-US" dirty="0">
            <a:solidFill>
              <a:schemeClr val="tx1"/>
            </a:solidFill>
          </a:endParaRPr>
        </a:p>
      </dgm:t>
    </dgm:pt>
    <dgm:pt modelId="{391EA77B-910F-4CA0-9AF2-A89707E02A1C}" type="parTrans" cxnId="{5D10F885-F451-4AFC-960B-224DD03E2B92}">
      <dgm:prSet/>
      <dgm:spPr/>
      <dgm:t>
        <a:bodyPr/>
        <a:lstStyle/>
        <a:p>
          <a:endParaRPr lang="en-US"/>
        </a:p>
      </dgm:t>
    </dgm:pt>
    <dgm:pt modelId="{5BBE675E-D049-489E-8E4B-B2693E85E3C5}" type="sibTrans" cxnId="{5D10F885-F451-4AFC-960B-224DD03E2B92}">
      <dgm:prSet/>
      <dgm:spPr/>
      <dgm:t>
        <a:bodyPr/>
        <a:lstStyle/>
        <a:p>
          <a:endParaRPr lang="en-US"/>
        </a:p>
      </dgm:t>
    </dgm:pt>
    <dgm:pt modelId="{8DB25CBA-CF84-4BC4-A77B-C2EC83FC18AF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Focus groups of clinicians and practice leaders</a:t>
          </a:r>
          <a:endParaRPr lang="en-US" dirty="0">
            <a:solidFill>
              <a:schemeClr val="tx1"/>
            </a:solidFill>
          </a:endParaRPr>
        </a:p>
      </dgm:t>
    </dgm:pt>
    <dgm:pt modelId="{BAAD5102-D73D-491B-80E0-47AFE08429AC}" type="parTrans" cxnId="{695E7F2E-09A5-458A-B1C2-A35E08CEC30E}">
      <dgm:prSet/>
      <dgm:spPr/>
      <dgm:t>
        <a:bodyPr/>
        <a:lstStyle/>
        <a:p>
          <a:endParaRPr lang="en-US"/>
        </a:p>
      </dgm:t>
    </dgm:pt>
    <dgm:pt modelId="{DA42B8F9-8434-4777-8AA3-E4264F811DB9}" type="sibTrans" cxnId="{695E7F2E-09A5-458A-B1C2-A35E08CEC30E}">
      <dgm:prSet/>
      <dgm:spPr/>
      <dgm:t>
        <a:bodyPr/>
        <a:lstStyle/>
        <a:p>
          <a:endParaRPr lang="en-US"/>
        </a:p>
      </dgm:t>
    </dgm:pt>
    <dgm:pt modelId="{9573ED89-BF04-44A1-9FD7-C893B5546C82}" type="pres">
      <dgm:prSet presAssocID="{461EA078-4675-4168-80E3-AD9005D3463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7994CF-2374-4380-958F-C03BDA24BFED}" type="pres">
      <dgm:prSet presAssocID="{461EA078-4675-4168-80E3-AD9005D34630}" presName="arrow" presStyleLbl="bgShp" presStyleIdx="0" presStyleCnt="1"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5620B3BF-BCBE-4DC2-BD3C-D62FCF5B2E2B}" type="pres">
      <dgm:prSet presAssocID="{461EA078-4675-4168-80E3-AD9005D34630}" presName="linearProcess" presStyleCnt="0"/>
      <dgm:spPr/>
      <dgm:t>
        <a:bodyPr/>
        <a:lstStyle/>
        <a:p>
          <a:endParaRPr lang="en-US"/>
        </a:p>
      </dgm:t>
    </dgm:pt>
    <dgm:pt modelId="{72639CAB-7810-43E0-B7C8-4CE0DDDEA5F9}" type="pres">
      <dgm:prSet presAssocID="{41B3AE33-559F-4C09-BA65-97ABD896682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80B60-DF48-4160-85A1-EC55CC46D02A}" type="pres">
      <dgm:prSet presAssocID="{3E429C95-0A58-4248-984E-4B110D6B64F0}" presName="sibTrans" presStyleCnt="0"/>
      <dgm:spPr/>
      <dgm:t>
        <a:bodyPr/>
        <a:lstStyle/>
        <a:p>
          <a:endParaRPr lang="en-US"/>
        </a:p>
      </dgm:t>
    </dgm:pt>
    <dgm:pt modelId="{5A4EE475-079D-4DC3-9915-906245694ECE}" type="pres">
      <dgm:prSet presAssocID="{86198B12-648B-4C2A-94F7-566B4C7F4A0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DF954-1B3F-4543-AFDA-7E96132AC4EC}" type="pres">
      <dgm:prSet presAssocID="{BEF7B503-24B5-4C9B-93AF-84F278975810}" presName="sibTrans" presStyleCnt="0"/>
      <dgm:spPr/>
      <dgm:t>
        <a:bodyPr/>
        <a:lstStyle/>
        <a:p>
          <a:endParaRPr lang="en-US"/>
        </a:p>
      </dgm:t>
    </dgm:pt>
    <dgm:pt modelId="{C5E2DEE9-F771-416E-BB67-55E630F341F5}" type="pres">
      <dgm:prSet presAssocID="{D0693F80-EE3A-4B25-9C56-58FA846D5B0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B51171-9B5F-4B70-89ED-C0E4450D3AEE}" type="presOf" srcId="{64CE4F65-B238-446B-8226-17A252245964}" destId="{72639CAB-7810-43E0-B7C8-4CE0DDDEA5F9}" srcOrd="0" destOrd="2" presId="urn:microsoft.com/office/officeart/2005/8/layout/hProcess9"/>
    <dgm:cxn modelId="{DADAFF3A-78FD-4750-B9AC-E73CDB1924C0}" type="presOf" srcId="{86198B12-648B-4C2A-94F7-566B4C7F4A04}" destId="{5A4EE475-079D-4DC3-9915-906245694ECE}" srcOrd="0" destOrd="0" presId="urn:microsoft.com/office/officeart/2005/8/layout/hProcess9"/>
    <dgm:cxn modelId="{2C2E0FA5-D898-43C9-87C6-5308CC1CBCD9}" type="presOf" srcId="{41B3AE33-559F-4C09-BA65-97ABD8966824}" destId="{72639CAB-7810-43E0-B7C8-4CE0DDDEA5F9}" srcOrd="0" destOrd="0" presId="urn:microsoft.com/office/officeart/2005/8/layout/hProcess9"/>
    <dgm:cxn modelId="{0F06B9DD-7D0F-4D90-9E50-BD43169913C4}" type="presOf" srcId="{8DB25CBA-CF84-4BC4-A77B-C2EC83FC18AF}" destId="{C5E2DEE9-F771-416E-BB67-55E630F341F5}" srcOrd="0" destOrd="1" presId="urn:microsoft.com/office/officeart/2005/8/layout/hProcess9"/>
    <dgm:cxn modelId="{695E7F2E-09A5-458A-B1C2-A35E08CEC30E}" srcId="{D0693F80-EE3A-4B25-9C56-58FA846D5B0C}" destId="{8DB25CBA-CF84-4BC4-A77B-C2EC83FC18AF}" srcOrd="0" destOrd="0" parTransId="{BAAD5102-D73D-491B-80E0-47AFE08429AC}" sibTransId="{DA42B8F9-8434-4777-8AA3-E4264F811DB9}"/>
    <dgm:cxn modelId="{1C431E77-550C-4FA1-975B-D7410F5ACB90}" srcId="{461EA078-4675-4168-80E3-AD9005D34630}" destId="{86198B12-648B-4C2A-94F7-566B4C7F4A04}" srcOrd="1" destOrd="0" parTransId="{39423D7C-C664-4B4C-9FE8-ACE458855B5A}" sibTransId="{BEF7B503-24B5-4C9B-93AF-84F278975810}"/>
    <dgm:cxn modelId="{DD8C9BCA-C341-4DA6-A5C2-989F8307054F}" srcId="{41B3AE33-559F-4C09-BA65-97ABD8966824}" destId="{D23B7A24-3D82-4128-BC80-1FB988D40440}" srcOrd="2" destOrd="0" parTransId="{3D75CE99-24DA-42F2-92DF-666857857DD0}" sibTransId="{3A5F7F1A-0F82-42B7-AE0D-BCE80AF7F501}"/>
    <dgm:cxn modelId="{DB64C480-3D39-4629-B633-3CF9568F2E51}" type="presOf" srcId="{D23B7A24-3D82-4128-BC80-1FB988D40440}" destId="{72639CAB-7810-43E0-B7C8-4CE0DDDEA5F9}" srcOrd="0" destOrd="3" presId="urn:microsoft.com/office/officeart/2005/8/layout/hProcess9"/>
    <dgm:cxn modelId="{F985156A-A5ED-4A8E-924B-9862841BB5FF}" type="presOf" srcId="{461EA078-4675-4168-80E3-AD9005D34630}" destId="{9573ED89-BF04-44A1-9FD7-C893B5546C82}" srcOrd="0" destOrd="0" presId="urn:microsoft.com/office/officeart/2005/8/layout/hProcess9"/>
    <dgm:cxn modelId="{7B62706C-4D1F-408B-9021-805146859636}" type="presOf" srcId="{D0693F80-EE3A-4B25-9C56-58FA846D5B0C}" destId="{C5E2DEE9-F771-416E-BB67-55E630F341F5}" srcOrd="0" destOrd="0" presId="urn:microsoft.com/office/officeart/2005/8/layout/hProcess9"/>
    <dgm:cxn modelId="{BB5BA111-F6E9-4473-9382-15DC839D36C1}" srcId="{41B3AE33-559F-4C09-BA65-97ABD8966824}" destId="{64CE4F65-B238-446B-8226-17A252245964}" srcOrd="1" destOrd="0" parTransId="{DD6A5332-625D-40E8-8345-97F3D0691EA6}" sibTransId="{8382C773-DD7E-42A4-A0F5-1F929FA687A5}"/>
    <dgm:cxn modelId="{EDE56FEE-9794-46BD-BB66-1125476DB6C2}" srcId="{461EA078-4675-4168-80E3-AD9005D34630}" destId="{41B3AE33-559F-4C09-BA65-97ABD8966824}" srcOrd="0" destOrd="0" parTransId="{51D58BA8-1478-46B8-BA99-5267641B74A2}" sibTransId="{3E429C95-0A58-4248-984E-4B110D6B64F0}"/>
    <dgm:cxn modelId="{7450E4BE-64A0-40B3-8A78-3900BB7114DE}" srcId="{41B3AE33-559F-4C09-BA65-97ABD8966824}" destId="{8038446A-8F5B-4FA5-876B-8F80A5BC7040}" srcOrd="0" destOrd="0" parTransId="{CA5C0677-45F2-47C2-8C70-652C5E6434CD}" sibTransId="{A32C33CE-0E71-40B3-BA39-CD64C013FC9D}"/>
    <dgm:cxn modelId="{5D10F885-F451-4AFC-960B-224DD03E2B92}" srcId="{461EA078-4675-4168-80E3-AD9005D34630}" destId="{D0693F80-EE3A-4B25-9C56-58FA846D5B0C}" srcOrd="2" destOrd="0" parTransId="{391EA77B-910F-4CA0-9AF2-A89707E02A1C}" sibTransId="{5BBE675E-D049-489E-8E4B-B2693E85E3C5}"/>
    <dgm:cxn modelId="{B793178A-0ED0-4F03-8C6D-A73C3B910AB2}" srcId="{86198B12-648B-4C2A-94F7-566B4C7F4A04}" destId="{F1952BA5-A68A-4700-82AF-4A7BEC7C8877}" srcOrd="0" destOrd="0" parTransId="{276E9554-0BD4-41EB-8A54-1870D9A0A06D}" sibTransId="{EC930659-7BC6-486A-9146-8F72D9107E35}"/>
    <dgm:cxn modelId="{D8188B5E-01A6-4329-930A-7AF6EC803940}" type="presOf" srcId="{8038446A-8F5B-4FA5-876B-8F80A5BC7040}" destId="{72639CAB-7810-43E0-B7C8-4CE0DDDEA5F9}" srcOrd="0" destOrd="1" presId="urn:microsoft.com/office/officeart/2005/8/layout/hProcess9"/>
    <dgm:cxn modelId="{3CAFC82C-D33F-4CE1-96AB-12CE2CA70D1D}" type="presOf" srcId="{F1952BA5-A68A-4700-82AF-4A7BEC7C8877}" destId="{5A4EE475-079D-4DC3-9915-906245694ECE}" srcOrd="0" destOrd="1" presId="urn:microsoft.com/office/officeart/2005/8/layout/hProcess9"/>
    <dgm:cxn modelId="{62D89FB3-5BEC-4931-A841-B2936C693571}" type="presParOf" srcId="{9573ED89-BF04-44A1-9FD7-C893B5546C82}" destId="{2C7994CF-2374-4380-958F-C03BDA24BFED}" srcOrd="0" destOrd="0" presId="urn:microsoft.com/office/officeart/2005/8/layout/hProcess9"/>
    <dgm:cxn modelId="{86D3A7A3-172D-4B6E-816C-2B632217248F}" type="presParOf" srcId="{9573ED89-BF04-44A1-9FD7-C893B5546C82}" destId="{5620B3BF-BCBE-4DC2-BD3C-D62FCF5B2E2B}" srcOrd="1" destOrd="0" presId="urn:microsoft.com/office/officeart/2005/8/layout/hProcess9"/>
    <dgm:cxn modelId="{68004487-048F-41DA-AC95-B7591A543953}" type="presParOf" srcId="{5620B3BF-BCBE-4DC2-BD3C-D62FCF5B2E2B}" destId="{72639CAB-7810-43E0-B7C8-4CE0DDDEA5F9}" srcOrd="0" destOrd="0" presId="urn:microsoft.com/office/officeart/2005/8/layout/hProcess9"/>
    <dgm:cxn modelId="{251513F7-E5E6-4CEC-A81B-3497E12E61C4}" type="presParOf" srcId="{5620B3BF-BCBE-4DC2-BD3C-D62FCF5B2E2B}" destId="{18F80B60-DF48-4160-85A1-EC55CC46D02A}" srcOrd="1" destOrd="0" presId="urn:microsoft.com/office/officeart/2005/8/layout/hProcess9"/>
    <dgm:cxn modelId="{1EEA52DE-9C46-4FE5-85D8-4FD09418DCC1}" type="presParOf" srcId="{5620B3BF-BCBE-4DC2-BD3C-D62FCF5B2E2B}" destId="{5A4EE475-079D-4DC3-9915-906245694ECE}" srcOrd="2" destOrd="0" presId="urn:microsoft.com/office/officeart/2005/8/layout/hProcess9"/>
    <dgm:cxn modelId="{98446C67-0E73-4DFD-9767-76D974C9D1AE}" type="presParOf" srcId="{5620B3BF-BCBE-4DC2-BD3C-D62FCF5B2E2B}" destId="{6B0DF954-1B3F-4543-AFDA-7E96132AC4EC}" srcOrd="3" destOrd="0" presId="urn:microsoft.com/office/officeart/2005/8/layout/hProcess9"/>
    <dgm:cxn modelId="{A73C4B76-939C-40CE-A992-91A073C31D0B}" type="presParOf" srcId="{5620B3BF-BCBE-4DC2-BD3C-D62FCF5B2E2B}" destId="{C5E2DEE9-F771-416E-BB67-55E630F341F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994CF-2374-4380-958F-C03BDA24BFED}">
      <dsp:nvSpPr>
        <dsp:cNvPr id="0" name=""/>
        <dsp:cNvSpPr/>
      </dsp:nvSpPr>
      <dsp:spPr>
        <a:xfrm>
          <a:off x="392776" y="0"/>
          <a:ext cx="4451465" cy="2382981"/>
        </a:xfrm>
        <a:prstGeom prst="rightArrow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2639CAB-7810-43E0-B7C8-4CE0DDDEA5F9}">
      <dsp:nvSpPr>
        <dsp:cNvPr id="0" name=""/>
        <dsp:cNvSpPr/>
      </dsp:nvSpPr>
      <dsp:spPr>
        <a:xfrm>
          <a:off x="177465" y="714894"/>
          <a:ext cx="1571105" cy="95319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Year 1 – Aim 1</a:t>
          </a:r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In all MOQC practices</a:t>
          </a:r>
          <a:endParaRPr lang="en-US" sz="1000" kern="1200" dirty="0">
            <a:solidFill>
              <a:schemeClr val="tx1"/>
            </a:solidFill>
          </a:endParaRP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>
              <a:solidFill>
                <a:schemeClr val="tx1"/>
              </a:solidFill>
            </a:rPr>
            <a:t>Survey clinicians &amp; patients</a:t>
          </a:r>
          <a:endParaRPr lang="en-US" sz="800" kern="1200" dirty="0">
            <a:solidFill>
              <a:schemeClr val="tx1"/>
            </a:solidFill>
          </a:endParaRP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>
              <a:solidFill>
                <a:schemeClr val="tx1"/>
              </a:solidFill>
            </a:rPr>
            <a:t>Practice characteristics</a:t>
          </a:r>
          <a:endParaRPr lang="en-US" sz="800" kern="1200" dirty="0">
            <a:solidFill>
              <a:schemeClr val="tx1"/>
            </a:solidFill>
          </a:endParaRP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>
              <a:solidFill>
                <a:schemeClr val="tx1"/>
              </a:solidFill>
            </a:rPr>
            <a:t>Technology maturity index</a:t>
          </a:r>
          <a:endParaRPr lang="en-US" sz="800" kern="1200" dirty="0">
            <a:solidFill>
              <a:schemeClr val="tx1"/>
            </a:solidFill>
          </a:endParaRPr>
        </a:p>
      </dsp:txBody>
      <dsp:txXfrm>
        <a:off x="223996" y="761425"/>
        <a:ext cx="1478043" cy="860130"/>
      </dsp:txXfrm>
    </dsp:sp>
    <dsp:sp modelId="{5A4EE475-079D-4DC3-9915-906245694ECE}">
      <dsp:nvSpPr>
        <dsp:cNvPr id="0" name=""/>
        <dsp:cNvSpPr/>
      </dsp:nvSpPr>
      <dsp:spPr>
        <a:xfrm>
          <a:off x="1832956" y="714894"/>
          <a:ext cx="1571105" cy="95319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Year 2 – Aim 2</a:t>
          </a:r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In 8 selected sites</a:t>
          </a:r>
          <a:endParaRPr lang="en-US" sz="1000" kern="1200" dirty="0">
            <a:solidFill>
              <a:schemeClr val="tx1"/>
            </a:solidFill>
          </a:endParaRP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>
              <a:solidFill>
                <a:schemeClr val="tx1"/>
              </a:solidFill>
            </a:rPr>
            <a:t>Observation, shadowing, patient interviews</a:t>
          </a:r>
          <a:endParaRPr lang="en-US" sz="800" kern="1200" dirty="0">
            <a:solidFill>
              <a:schemeClr val="tx1"/>
            </a:solidFill>
          </a:endParaRPr>
        </a:p>
      </dsp:txBody>
      <dsp:txXfrm>
        <a:off x="1879487" y="761425"/>
        <a:ext cx="1478043" cy="860130"/>
      </dsp:txXfrm>
    </dsp:sp>
    <dsp:sp modelId="{C5E2DEE9-F771-416E-BB67-55E630F341F5}">
      <dsp:nvSpPr>
        <dsp:cNvPr id="0" name=""/>
        <dsp:cNvSpPr/>
      </dsp:nvSpPr>
      <dsp:spPr>
        <a:xfrm>
          <a:off x="3488447" y="714894"/>
          <a:ext cx="1571105" cy="95319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Year 3 – Aim 3</a:t>
          </a:r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At a MOQC meetings</a:t>
          </a:r>
          <a:endParaRPr lang="en-US" sz="1000" kern="1200" dirty="0">
            <a:solidFill>
              <a:schemeClr val="tx1"/>
            </a:solidFill>
          </a:endParaRP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>
              <a:solidFill>
                <a:schemeClr val="tx1"/>
              </a:solidFill>
            </a:rPr>
            <a:t>Focus groups of clinicians and practice leaders</a:t>
          </a:r>
          <a:endParaRPr lang="en-US" sz="800" kern="1200" dirty="0">
            <a:solidFill>
              <a:schemeClr val="tx1"/>
            </a:solidFill>
          </a:endParaRPr>
        </a:p>
      </dsp:txBody>
      <dsp:txXfrm>
        <a:off x="3534978" y="761425"/>
        <a:ext cx="1478043" cy="860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34A841-63DC-4BAD-BF9E-52FF1708C7F3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C13A26-A1F5-42BF-B88E-47048BE4E5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1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276047-6D9A-4F98-949A-87284254D29F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B5EB0B-DC54-43EF-AD3F-280A96EF62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738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EB0B-DC54-43EF-AD3F-280A96EF62B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46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EB0B-DC54-43EF-AD3F-280A96EF62B2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27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EB0B-DC54-43EF-AD3F-280A96EF62B2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03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EB0B-DC54-43EF-AD3F-280A96EF62B2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90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EB0B-DC54-43EF-AD3F-280A96EF62B2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95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EB0B-DC54-43EF-AD3F-280A96EF62B2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22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EB0B-DC54-43EF-AD3F-280A96EF62B2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8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EB0B-DC54-43EF-AD3F-280A96EF62B2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14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EB0B-DC54-43EF-AD3F-280A96EF62B2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09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5EB0B-DC54-43EF-AD3F-280A96EF62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58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EB0B-DC54-43EF-AD3F-280A96EF62B2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79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5EB0B-DC54-43EF-AD3F-280A96EF62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52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EB0B-DC54-43EF-AD3F-280A96EF62B2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39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EB0B-DC54-43EF-AD3F-280A96EF62B2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295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EB0B-DC54-43EF-AD3F-280A96EF62B2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13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EB0B-DC54-43EF-AD3F-280A96EF62B2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911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EB0B-DC54-43EF-AD3F-280A96EF62B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327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EB0B-DC54-43EF-AD3F-280A96EF62B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6668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EB0B-DC54-43EF-AD3F-280A96EF62B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64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EB0B-DC54-43EF-AD3F-280A96EF62B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7164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EB0B-DC54-43EF-AD3F-280A96EF62B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720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EB0B-DC54-43EF-AD3F-280A96EF62B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10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EB0B-DC54-43EF-AD3F-280A96EF62B2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629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EB0B-DC54-43EF-AD3F-280A96EF62B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171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EB0B-DC54-43EF-AD3F-280A96EF62B2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406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EB0B-DC54-43EF-AD3F-280A96EF62B2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507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EB0B-DC54-43EF-AD3F-280A96EF62B2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807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EB0B-DC54-43EF-AD3F-280A96EF62B2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249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EB0B-DC54-43EF-AD3F-280A96EF62B2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023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EB0B-DC54-43EF-AD3F-280A96EF62B2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464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EB0B-DC54-43EF-AD3F-280A96EF62B2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619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EB0B-DC54-43EF-AD3F-280A96EF62B2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044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EB0B-DC54-43EF-AD3F-280A96EF62B2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443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EB0B-DC54-43EF-AD3F-280A96EF62B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2958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EB0B-DC54-43EF-AD3F-280A96EF62B2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76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EB0B-DC54-43EF-AD3F-280A96EF62B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23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EB0B-DC54-43EF-AD3F-280A96EF62B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639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5EB0B-DC54-43EF-AD3F-280A96EF62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73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B1FEC-96BF-495E-83E3-113013DEC8FA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80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EB0B-DC54-43EF-AD3F-280A96EF62B2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3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989892"/>
            <a:ext cx="7315200" cy="677108"/>
          </a:xfrm>
        </p:spPr>
        <p:txBody>
          <a:bodyPr lIns="0" tIns="0" rIns="0" bIns="0">
            <a:spAutoFit/>
          </a:bodyPr>
          <a:lstStyle>
            <a:lvl1pPr algn="l">
              <a:defRPr baseline="0"/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819400"/>
            <a:ext cx="7315200" cy="492443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>
                <a:solidFill>
                  <a:srgbClr val="6D6E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2288"/>
            <a:ext cx="9144000" cy="150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3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mall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01042"/>
            <a:ext cx="7315200" cy="615553"/>
          </a:xfrm>
        </p:spPr>
        <p:txBody>
          <a:bodyPr lIns="0" tIns="0" rIns="0" bIns="0" anchor="t" anchorCtr="0">
            <a:sp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4191000"/>
          </a:xfrm>
        </p:spPr>
        <p:txBody>
          <a:bodyPr lIns="0" tIns="0" rIns="0" bIns="0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6111875"/>
            <a:ext cx="2133600" cy="365125"/>
          </a:xfrm>
        </p:spPr>
        <p:txBody>
          <a:bodyPr lIns="0" tIns="0" rIns="0" bIns="0" anchor="b" anchorCtr="0"/>
          <a:lstStyle/>
          <a:p>
            <a:fld id="{1DC10483-C340-4F2D-87B5-18E14A0E810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092954"/>
            <a:ext cx="7315200" cy="430887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800">
                <a:solidFill>
                  <a:srgbClr val="091F40"/>
                </a:solidFill>
              </a:defRPr>
            </a:lvl1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81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DC44-8CE9-41A2-8965-DB02738C86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49D0-4647-46C9-AA07-38A0508AFF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25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rge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01042"/>
            <a:ext cx="7315200" cy="615553"/>
          </a:xfrm>
        </p:spPr>
        <p:txBody>
          <a:bodyPr lIns="0" tIns="0" rIns="0" bIns="0" anchor="t" anchorCtr="0">
            <a:sp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4191000"/>
          </a:xfrm>
        </p:spPr>
        <p:txBody>
          <a:bodyPr lIns="0" tIns="0" rIns="0" bIns="0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111875"/>
            <a:ext cx="2133600" cy="365125"/>
          </a:xfrm>
        </p:spPr>
        <p:txBody>
          <a:bodyPr lIns="0" tIns="0" rIns="0" bIns="0" anchor="b" anchorCtr="0"/>
          <a:lstStyle/>
          <a:p>
            <a:fld id="{1DC10483-C340-4F2D-87B5-18E14A0E810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092954"/>
            <a:ext cx="7315200" cy="430887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800">
                <a:solidFill>
                  <a:srgbClr val="091F40"/>
                </a:solidFill>
              </a:defRPr>
            </a:lvl1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13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131666"/>
            <a:ext cx="7115175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625" y="2887439"/>
            <a:ext cx="7115175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8626" y="6041084"/>
            <a:ext cx="1269206" cy="401638"/>
          </a:xfrm>
        </p:spPr>
        <p:txBody>
          <a:bodyPr/>
          <a:lstStyle>
            <a:lvl1pPr>
              <a:defRPr/>
            </a:lvl1pPr>
          </a:lstStyle>
          <a:p>
            <a:fld id="{548058F4-6112-1244-8719-8680496D753A}" type="datetimeFigureOut">
              <a:rPr lang="en-US" altLang="en-US"/>
              <a:pPr/>
              <a:t>9/19/2019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4855" y="6041085"/>
            <a:ext cx="3335265" cy="401638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07144" y="6041083"/>
            <a:ext cx="653328" cy="401638"/>
          </a:xfrm>
        </p:spPr>
        <p:txBody>
          <a:bodyPr/>
          <a:lstStyle>
            <a:lvl1pPr>
              <a:defRPr/>
            </a:lvl1pPr>
          </a:lstStyle>
          <a:p>
            <a:fld id="{0235F071-A7F4-4745-B954-5F3CABC2CB43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8626" y="4759758"/>
            <a:ext cx="5431631" cy="7366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114726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87E53-5E0B-E74F-B9A9-7E7C36106BBC}" type="datetimeFigureOut">
              <a:rPr lang="en-US" altLang="en-US"/>
              <a:pPr/>
              <a:t>9/19/2019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C2072-D5DF-9F45-B60E-5C5EBD76AF8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683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45" y="4406902"/>
            <a:ext cx="8572502" cy="1362075"/>
          </a:xfrm>
        </p:spPr>
        <p:txBody>
          <a:bodyPr anchor="t"/>
          <a:lstStyle>
            <a:lvl1pPr algn="l">
              <a:defRPr sz="3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945" y="2906713"/>
            <a:ext cx="8572502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F3E3EC-CE34-BD4A-93B4-76DCA8628CBB}" type="datetimeFigureOut">
              <a:rPr lang="en-US" altLang="en-US"/>
              <a:pPr/>
              <a:t>9/19/2019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6E7E5-86C6-A949-AE4C-B2547D424D5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577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0556" y="1600202"/>
            <a:ext cx="4215246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215246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3CF30C-9AA4-D145-A04F-F254351E10DA}" type="datetimeFigureOut">
              <a:rPr lang="en-US" altLang="en-US"/>
              <a:pPr/>
              <a:t>9/19/2019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3B773-4410-784E-8B64-B66EBB83648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897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0556" y="1535113"/>
            <a:ext cx="4216834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0556" y="2174875"/>
            <a:ext cx="4216834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18421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1842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03D89-7950-DA4C-B0B5-1BD779277413}" type="datetimeFigureOut">
              <a:rPr lang="en-US" altLang="en-US"/>
              <a:pPr/>
              <a:t>9/19/2019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5D494-F518-724C-BCF5-5E5D98D3609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977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DA6008-9CAD-AE4F-9755-A1B15FAF7361}" type="datetimeFigureOut">
              <a:rPr lang="en-US" altLang="en-US"/>
              <a:pPr/>
              <a:t>9/19/2019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04639-9A57-AA44-B1AF-B806487DE82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35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8A60DA-9E84-EB4A-BBE0-AB62DA59DD05}" type="datetimeFigureOut">
              <a:rPr lang="en-US" altLang="en-US"/>
              <a:pPr/>
              <a:t>9/19/2019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A075D-9016-5E40-A66A-7703B1C0412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721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981200"/>
            <a:ext cx="7315200" cy="677108"/>
          </a:xfr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en-US" baseline="0">
                <a:solidFill>
                  <a:srgbClr val="091F40"/>
                </a:solidFill>
              </a:defRPr>
            </a:lvl1pPr>
          </a:lstStyle>
          <a:p>
            <a:pPr lvl="0" algn="l"/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819400"/>
            <a:ext cx="7315200" cy="492443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>
                <a:solidFill>
                  <a:srgbClr val="6D6E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8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336" y="273050"/>
            <a:ext cx="3164178" cy="1162050"/>
          </a:xfrm>
        </p:spPr>
        <p:txBody>
          <a:bodyPr anchor="b"/>
          <a:lstStyle>
            <a:lvl1pPr algn="l">
              <a:defRPr sz="15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273052"/>
            <a:ext cx="528839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336" y="1435102"/>
            <a:ext cx="3164178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D0B9E1-8F52-154E-85B4-72335FEA56BA}" type="datetimeFigureOut">
              <a:rPr lang="en-US" altLang="en-US"/>
              <a:pPr/>
              <a:t>9/19/2019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65834-1E26-0C48-8DDE-BC10654BC3E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905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99" y="315312"/>
            <a:ext cx="8314361" cy="856648"/>
          </a:xfrm>
        </p:spPr>
        <p:txBody>
          <a:bodyPr>
            <a:noAutofit/>
          </a:bodyPr>
          <a:lstStyle>
            <a:lvl1pPr algn="l">
              <a:defRPr sz="33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99" y="1313849"/>
            <a:ext cx="8314361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99" y="5526690"/>
            <a:ext cx="8314361" cy="64551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1C757-C82C-244E-8529-24E81F7CFB1F}" type="datetimeFigureOut">
              <a:rPr lang="en-US" altLang="en-US"/>
              <a:pPr/>
              <a:t>9/19/2019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F2A3A-F845-5643-86C7-A7147E01B70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900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D9D489-5C76-694D-8703-AB3BE0D66975}" type="datetimeFigureOut">
              <a:rPr lang="en-US" altLang="en-US"/>
              <a:pPr/>
              <a:t>9/19/2019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180F1-241C-5340-922A-547959B50B4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756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9494" y="274640"/>
            <a:ext cx="189395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0556" y="274640"/>
            <a:ext cx="653588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BCA206-3C6B-6F46-8C8A-CA1067EDDF77}" type="datetimeFigureOut">
              <a:rPr lang="en-US" altLang="en-US"/>
              <a:pPr/>
              <a:t>9/19/2019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8584B-5A69-FE40-BD17-E6782E1F7D7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466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4978-5905-48EA-A69D-D8FF3F85EAB3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2DB3-F409-4313-8891-701C137F8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96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4978-5905-48EA-A69D-D8FF3F85EAB3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2DB3-F409-4313-8891-701C137F8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49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4978-5905-48EA-A69D-D8FF3F85EAB3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2DB3-F409-4313-8891-701C137F8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82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4978-5905-48EA-A69D-D8FF3F85EAB3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2DB3-F409-4313-8891-701C137F8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64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4978-5905-48EA-A69D-D8FF3F85EAB3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2DB3-F409-4313-8891-701C137F8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3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4978-5905-48EA-A69D-D8FF3F85EAB3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2DB3-F409-4313-8891-701C137F8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0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ed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01042"/>
            <a:ext cx="7315200" cy="615553"/>
          </a:xfrm>
        </p:spPr>
        <p:txBody>
          <a:bodyPr lIns="0" tIns="0" rIns="0" bIns="0" anchor="t" anchorCtr="0">
            <a:sp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4191000"/>
          </a:xfrm>
        </p:spPr>
        <p:txBody>
          <a:bodyPr lIns="0" tIns="0" rIns="0" bIns="0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19800" y="5959475"/>
            <a:ext cx="2133600" cy="365125"/>
          </a:xfrm>
        </p:spPr>
        <p:txBody>
          <a:bodyPr lIns="0" tIns="0" rIns="0" bIns="0" anchor="b" anchorCtr="0"/>
          <a:lstStyle/>
          <a:p>
            <a:fld id="{1DC10483-C340-4F2D-87B5-18E14A0E810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092954"/>
            <a:ext cx="7315200" cy="430887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800">
                <a:solidFill>
                  <a:srgbClr val="091F40"/>
                </a:solidFill>
              </a:defRPr>
            </a:lvl1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07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4978-5905-48EA-A69D-D8FF3F85EAB3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2DB3-F409-4313-8891-701C137F8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344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4978-5905-48EA-A69D-D8FF3F85EAB3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2DB3-F409-4313-8891-701C137F8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686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4978-5905-48EA-A69D-D8FF3F85EAB3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2DB3-F409-4313-8891-701C137F8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76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4978-5905-48EA-A69D-D8FF3F85EAB3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2DB3-F409-4313-8891-701C137F8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055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4978-5905-48EA-A69D-D8FF3F85EAB3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2DB3-F409-4313-8891-701C137F8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082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No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01043"/>
            <a:ext cx="7315200" cy="415498"/>
          </a:xfrm>
        </p:spPr>
        <p:txBody>
          <a:bodyPr lIns="0" tIns="0" rIns="0" bIns="0" anchor="t" anchorCtr="0">
            <a:spAutoFit/>
          </a:bodyPr>
          <a:lstStyle>
            <a:lvl1pPr algn="l">
              <a:defRPr sz="3000"/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4191000"/>
          </a:xfrm>
        </p:spPr>
        <p:txBody>
          <a:bodyPr lIns="0" tIns="0" rIns="0" bIns="0"/>
          <a:lstStyle>
            <a:lvl1pPr>
              <a:defRPr sz="1950"/>
            </a:lvl1pPr>
            <a:lvl2pPr>
              <a:defRPr sz="1800"/>
            </a:lvl2pPr>
            <a:lvl3pPr>
              <a:defRPr sz="1650"/>
            </a:lvl3pPr>
            <a:lvl4pPr>
              <a:defRPr sz="1650"/>
            </a:lvl4pPr>
            <a:lvl5pPr>
              <a:defRPr sz="16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111877"/>
            <a:ext cx="2133600" cy="365125"/>
          </a:xfrm>
        </p:spPr>
        <p:txBody>
          <a:bodyPr lIns="0" tIns="0" rIns="0" bIns="0" anchor="b" anchorCtr="0"/>
          <a:lstStyle/>
          <a:p>
            <a:fld id="{1DC10483-C340-4F2D-87B5-18E14A0E810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092955"/>
            <a:ext cx="7315200" cy="29084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100">
                <a:solidFill>
                  <a:srgbClr val="091F40"/>
                </a:solidFill>
              </a:defRPr>
            </a:lvl1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35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mall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01042"/>
            <a:ext cx="7315200" cy="615553"/>
          </a:xfrm>
        </p:spPr>
        <p:txBody>
          <a:bodyPr lIns="0" tIns="0" rIns="0" bIns="0" anchor="t" anchorCtr="0">
            <a:sp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4191000"/>
          </a:xfrm>
        </p:spPr>
        <p:txBody>
          <a:bodyPr lIns="0" tIns="0" rIns="0" bIns="0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6111875"/>
            <a:ext cx="2133600" cy="365125"/>
          </a:xfrm>
        </p:spPr>
        <p:txBody>
          <a:bodyPr lIns="0" tIns="0" rIns="0" bIns="0" anchor="b" anchorCtr="0"/>
          <a:lstStyle/>
          <a:p>
            <a:fld id="{1DC10483-C340-4F2D-87B5-18E14A0E810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092954"/>
            <a:ext cx="7315200" cy="430887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800">
                <a:solidFill>
                  <a:srgbClr val="091F40"/>
                </a:solidFill>
              </a:defRPr>
            </a:lvl1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79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No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01042"/>
            <a:ext cx="7315200" cy="615553"/>
          </a:xfrm>
        </p:spPr>
        <p:txBody>
          <a:bodyPr lIns="0" tIns="0" rIns="0" bIns="0" anchor="t" anchorCtr="0">
            <a:sp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4191000"/>
          </a:xfrm>
        </p:spPr>
        <p:txBody>
          <a:bodyPr lIns="0" tIns="0" rIns="0" bIns="0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111875"/>
            <a:ext cx="2133600" cy="365125"/>
          </a:xfrm>
        </p:spPr>
        <p:txBody>
          <a:bodyPr lIns="0" tIns="0" rIns="0" bIns="0" anchor="b" anchorCtr="0"/>
          <a:lstStyle/>
          <a:p>
            <a:fld id="{1DC10483-C340-4F2D-87B5-18E14A0E810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092954"/>
            <a:ext cx="7315200" cy="430887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800">
                <a:solidFill>
                  <a:srgbClr val="091F40"/>
                </a:solidFill>
              </a:defRPr>
            </a:lvl1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79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90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DC44-8CE9-41A2-8965-DB02738C86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49D0-4647-46C9-AA07-38A0508AFF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0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01042"/>
            <a:ext cx="7315200" cy="615553"/>
          </a:xfrm>
        </p:spPr>
        <p:txBody>
          <a:bodyPr lIns="0" tIns="0" rIns="0" bIns="0" anchor="t" anchorCtr="0">
            <a:sp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4191000"/>
          </a:xfrm>
        </p:spPr>
        <p:txBody>
          <a:bodyPr lIns="0" tIns="0" rIns="0" bIns="0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111875"/>
            <a:ext cx="2133600" cy="365125"/>
          </a:xfrm>
        </p:spPr>
        <p:txBody>
          <a:bodyPr lIns="0" tIns="0" rIns="0" bIns="0" anchor="b" anchorCtr="0"/>
          <a:lstStyle/>
          <a:p>
            <a:fld id="{1DC10483-C340-4F2D-87B5-18E14A0E810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092954"/>
            <a:ext cx="7315200" cy="430887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800">
                <a:solidFill>
                  <a:srgbClr val="091F40"/>
                </a:solidFill>
              </a:defRPr>
            </a:lvl1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9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84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91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D6E71"/>
                </a:solidFill>
                <a:latin typeface="Calibri Light" panose="020F0302020204030204" pitchFamily="34" charset="0"/>
              </a:defRPr>
            </a:lvl1pPr>
          </a:lstStyle>
          <a:p>
            <a:fld id="{DDE186AB-DB81-4C44-BB87-66CB62F46941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D6E7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D6E71"/>
                </a:solidFill>
                <a:latin typeface="Calibri Light" panose="020F0302020204030204" pitchFamily="34" charset="0"/>
              </a:defRPr>
            </a:lvl1pPr>
          </a:lstStyle>
          <a:p>
            <a:fld id="{E9363B74-1DBC-4A82-A372-76B8856000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3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8666AC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rgbClr val="6D6E7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rgbClr val="6D6E7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rgbClr val="6D6E7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rgbClr val="6D6E7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rgbClr val="6D6E7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D6E71"/>
                </a:solidFill>
                <a:latin typeface="Calibri Light" panose="020F0302020204030204" pitchFamily="34" charset="0"/>
              </a:defRPr>
            </a:lvl1pPr>
          </a:lstStyle>
          <a:p>
            <a:fld id="{5433A94A-57A5-4C49-AF04-76E92CBB90C3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D6E7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D6E71"/>
                </a:solidFill>
                <a:latin typeface="Calibri Light" panose="020F0302020204030204" pitchFamily="34" charset="0"/>
              </a:defRPr>
            </a:lvl1pPr>
          </a:lstStyle>
          <a:p>
            <a:fld id="{100AADE0-AEEB-4372-ABCA-1A2AF56080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4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91F40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D6E7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D6E7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D6E7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D6E7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D6E7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D6E71"/>
                </a:solidFill>
                <a:latin typeface="Calibri Light" panose="020F0302020204030204" pitchFamily="34" charset="0"/>
              </a:defRPr>
            </a:lvl1pPr>
          </a:lstStyle>
          <a:p>
            <a:fld id="{EF485D42-83C3-434C-8E0F-1AD257A8CAD6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D6E7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D6E71"/>
                </a:solidFill>
                <a:latin typeface="Calibri Light" panose="020F0302020204030204" pitchFamily="34" charset="0"/>
              </a:defRPr>
            </a:lvl1pPr>
          </a:lstStyle>
          <a:p>
            <a:fld id="{1DC10483-C340-4F2D-87B5-18E14A0E81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4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6D6E7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32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28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24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20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20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D6E71"/>
                </a:solidFill>
                <a:latin typeface="Calibri Light" panose="020F0302020204030204" pitchFamily="34" charset="0"/>
              </a:defRPr>
            </a:lvl1pPr>
          </a:lstStyle>
          <a:p>
            <a:fld id="{EF485D42-83C3-434C-8E0F-1AD257A8CAD6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D6E7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D6E71"/>
                </a:solidFill>
                <a:latin typeface="Calibri Light" panose="020F0302020204030204" pitchFamily="34" charset="0"/>
              </a:defRPr>
            </a:lvl1pPr>
          </a:lstStyle>
          <a:p>
            <a:fld id="{1DC10483-C340-4F2D-87B5-18E14A0E81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2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82" r:id="rId2"/>
    <p:sldLayoutId id="2147483778" r:id="rId3"/>
    <p:sldLayoutId id="2147483784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6D6E7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32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28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24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20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20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D6E71"/>
                </a:solidFill>
                <a:latin typeface="Calibri Light" panose="020F0302020204030204" pitchFamily="34" charset="0"/>
              </a:defRPr>
            </a:lvl1pPr>
          </a:lstStyle>
          <a:p>
            <a:fld id="{EF485D42-83C3-434C-8E0F-1AD257A8CAD6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D6E7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D6E71"/>
                </a:solidFill>
                <a:latin typeface="Calibri Light" panose="020F0302020204030204" pitchFamily="34" charset="0"/>
              </a:defRPr>
            </a:lvl1pPr>
          </a:lstStyle>
          <a:p>
            <a:fld id="{1DC10483-C340-4F2D-87B5-18E14A0E81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6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8" r:id="rId2"/>
    <p:sldLayoutId id="2147483776" r:id="rId3"/>
    <p:sldLayoutId id="2147483785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6D6E7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32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28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24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20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20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D6E71"/>
                </a:solidFill>
                <a:latin typeface="Calibri Light" panose="020F0302020204030204" pitchFamily="34" charset="0"/>
              </a:defRPr>
            </a:lvl1pPr>
          </a:lstStyle>
          <a:p>
            <a:fld id="{EF485D42-83C3-434C-8E0F-1AD257A8CAD6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D6E7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D6E71"/>
                </a:solidFill>
                <a:latin typeface="Calibri Light" panose="020F0302020204030204" pitchFamily="34" charset="0"/>
              </a:defRPr>
            </a:lvl1pPr>
          </a:lstStyle>
          <a:p>
            <a:fld id="{1DC10483-C340-4F2D-87B5-18E14A0E81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9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6D6E7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32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28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24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20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666AC"/>
        </a:buClr>
        <a:buFont typeface="Arial" panose="020B0604020202020204" pitchFamily="34" charset="0"/>
        <a:buChar char="•"/>
        <a:defRPr sz="2000" kern="1200">
          <a:solidFill>
            <a:srgbClr val="091F40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80555" y="274638"/>
            <a:ext cx="858289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0555" y="1600201"/>
            <a:ext cx="858289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0298" y="6402244"/>
            <a:ext cx="139129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1A1B6"/>
                </a:solidFill>
              </a:defRPr>
            </a:lvl1pPr>
          </a:lstStyle>
          <a:p>
            <a:fld id="{04CC3018-B9FD-5D43-9C2B-D43ABE43D5EB}" type="datetimeFigureOut">
              <a:rPr lang="en-US" altLang="en-US" smtClean="0"/>
              <a:pPr/>
              <a:t>9/19/2019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30436" y="6402245"/>
            <a:ext cx="361084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1A1B6"/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0119" y="6402243"/>
            <a:ext cx="65332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1A1B6"/>
                </a:solidFill>
              </a:defRPr>
            </a:lvl1pPr>
          </a:lstStyle>
          <a:p>
            <a:fld id="{D809CDE4-3CB4-A846-B877-B327250DA15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600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5pPr>
      <a:lvl6pPr marL="342900" algn="l" defTabSz="342900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6pPr>
      <a:lvl7pPr marL="685800" algn="l" defTabSz="342900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7pPr>
      <a:lvl8pPr marL="1028700" algn="l" defTabSz="342900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8pPr>
      <a:lvl9pPr marL="1371600" algn="l" defTabSz="342900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04978-5905-48EA-A69D-D8FF3F85EAB3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C2DB3-F409-4313-8891-701C137F8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2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lbedard@moqc.or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qc.org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06495"/>
            <a:ext cx="7315200" cy="984885"/>
          </a:xfrm>
        </p:spPr>
        <p:txBody>
          <a:bodyPr/>
          <a:lstStyle/>
          <a:p>
            <a:pPr algn="ctr"/>
            <a:r>
              <a:rPr lang="en-US" sz="3200" dirty="0" smtClean="0"/>
              <a:t>Michigan Oncology Quality Consortium</a:t>
            </a:r>
            <a:br>
              <a:rPr lang="en-US" sz="3200" dirty="0" smtClean="0"/>
            </a:br>
            <a:r>
              <a:rPr lang="en-US" sz="3200" dirty="0" smtClean="0"/>
              <a:t>Biannual Meeting January 2018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743200"/>
            <a:ext cx="7315200" cy="984885"/>
          </a:xfrm>
        </p:spPr>
        <p:txBody>
          <a:bodyPr/>
          <a:lstStyle/>
          <a:p>
            <a:pPr algn="ctr"/>
            <a:r>
              <a:rPr lang="en-US" b="1" dirty="0" smtClean="0">
                <a:latin typeface="Book Antiqua" panose="02040602050305030304" pitchFamily="18" charset="0"/>
              </a:rPr>
              <a:t>Quality in Daily Practice:</a:t>
            </a:r>
            <a:br>
              <a:rPr lang="en-US" b="1" dirty="0" smtClean="0">
                <a:latin typeface="Book Antiqua" panose="02040602050305030304" pitchFamily="18" charset="0"/>
              </a:rPr>
            </a:br>
            <a:r>
              <a:rPr lang="en-US" b="1" dirty="0" smtClean="0">
                <a:latin typeface="Book Antiqua" panose="02040602050305030304" pitchFamily="18" charset="0"/>
              </a:rPr>
              <a:t>How Can We Make This Work?</a:t>
            </a:r>
          </a:p>
        </p:txBody>
      </p:sp>
    </p:spTree>
    <p:extLst>
      <p:ext uri="{BB962C8B-B14F-4D97-AF65-F5344CB8AC3E}">
        <p14:creationId xmlns:p14="http://schemas.microsoft.com/office/powerpoint/2010/main" val="198490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Gynecology-Oncology Practices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1000" y="2362200"/>
            <a:ext cx="4572000" cy="1625060"/>
          </a:xfrm>
        </p:spPr>
        <p:txBody>
          <a:bodyPr/>
          <a:lstStyle/>
          <a:p>
            <a:pPr marL="234950" indent="-234950">
              <a:buFont typeface="Arial" panose="020B0604020202020204" pitchFamily="34" charset="0"/>
              <a:buChar char="•"/>
            </a:pPr>
            <a:r>
              <a:rPr lang="en-US" sz="2400" dirty="0" smtClean="0"/>
              <a:t>MOQC has nearly 100% participation of all gyn</a:t>
            </a:r>
            <a:r>
              <a:rPr lang="en-US" sz="2400" dirty="0"/>
              <a:t>-</a:t>
            </a:r>
            <a:r>
              <a:rPr lang="en-US" sz="2400" dirty="0" smtClean="0"/>
              <a:t>oncologists</a:t>
            </a:r>
          </a:p>
          <a:p>
            <a:pPr marL="234950" indent="-2349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34950" indent="-234950">
              <a:buFont typeface="Arial" panose="020B0604020202020204" pitchFamily="34" charset="0"/>
              <a:buChar char="•"/>
            </a:pPr>
            <a:r>
              <a:rPr lang="en-US" sz="2400" dirty="0" smtClean="0"/>
              <a:t>13 practices from across the State 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1" y="1676400"/>
            <a:ext cx="3200559" cy="320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1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517618"/>
            <a:ext cx="7467600" cy="2663982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398463" lvl="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Cancer </a:t>
            </a:r>
            <a:r>
              <a:rPr lang="en-US" sz="2000" dirty="0">
                <a:solidFill>
                  <a:schemeClr val="tx1"/>
                </a:solidFill>
              </a:rPr>
              <a:t>and Hematology Centers of Western Michigan, Grand </a:t>
            </a:r>
            <a:r>
              <a:rPr lang="en-US" sz="2000" dirty="0" smtClean="0">
                <a:solidFill>
                  <a:schemeClr val="tx1"/>
                </a:solidFill>
              </a:rPr>
              <a:t>Rapids</a:t>
            </a:r>
            <a:endParaRPr lang="en-US" sz="2000" dirty="0">
              <a:solidFill>
                <a:schemeClr val="tx1"/>
              </a:solidFill>
            </a:endParaRPr>
          </a:p>
          <a:p>
            <a:pPr marL="398463" lvl="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Karmanos </a:t>
            </a:r>
            <a:r>
              <a:rPr lang="en-US" sz="2000" dirty="0">
                <a:solidFill>
                  <a:schemeClr val="tx1"/>
                </a:solidFill>
              </a:rPr>
              <a:t>Cancer Institute at McLaren </a:t>
            </a:r>
            <a:r>
              <a:rPr lang="en-US" sz="2000" dirty="0" smtClean="0">
                <a:solidFill>
                  <a:schemeClr val="tx1"/>
                </a:solidFill>
              </a:rPr>
              <a:t>Macomb, Mt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smtClean="0">
                <a:solidFill>
                  <a:schemeClr val="tx1"/>
                </a:solidFill>
              </a:rPr>
              <a:t>Clemens</a:t>
            </a:r>
          </a:p>
          <a:p>
            <a:pPr marL="398463" lvl="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Memorial Healthcare Cancer Center, Owosso</a:t>
            </a:r>
          </a:p>
          <a:p>
            <a:pPr marL="398463" lvl="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McLaren Medical Oncology Associates, Lansing</a:t>
            </a:r>
          </a:p>
          <a:p>
            <a:pPr marL="398463" lvl="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Michigan Medicine, Ann Arbor</a:t>
            </a:r>
          </a:p>
          <a:p>
            <a:pPr marL="398463" lvl="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Sing &amp; Arora Oncology/Hematology, Flint MI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799"/>
            <a:ext cx="7467600" cy="175561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908998" y="1057159"/>
            <a:ext cx="132600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2017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5597253" y="5257800"/>
            <a:ext cx="2175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Practices are in alpha order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2014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9DF305F-7882-492C-B256-0D8EA5469B5E}"/>
              </a:ext>
            </a:extLst>
          </p:cNvPr>
          <p:cNvSpPr txBox="1">
            <a:spLocks/>
          </p:cNvSpPr>
          <p:nvPr/>
        </p:nvSpPr>
        <p:spPr>
          <a:xfrm>
            <a:off x="0" y="3216520"/>
            <a:ext cx="9144000" cy="26761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6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Congratulations to the following practices who received Blue Distinction Center designations!</a:t>
            </a:r>
          </a:p>
          <a:p>
            <a:pPr marL="576263" lvl="1" indent="-119063"/>
            <a:r>
              <a:rPr lang="en-US" dirty="0" err="1" smtClean="0"/>
              <a:t>Karmanos</a:t>
            </a:r>
            <a:r>
              <a:rPr lang="en-US" dirty="0" smtClean="0"/>
              <a:t> Cancer Institute, Detroit</a:t>
            </a:r>
          </a:p>
          <a:p>
            <a:pPr marL="576263" lvl="1" indent="-119063"/>
            <a:r>
              <a:rPr lang="en-US" dirty="0" smtClean="0"/>
              <a:t>Michigan Medicine</a:t>
            </a:r>
          </a:p>
          <a:p>
            <a:pPr marL="576263" lvl="1" indent="-119063"/>
            <a:r>
              <a:rPr lang="en-US" dirty="0" smtClean="0"/>
              <a:t>Allegiance Health Hematology Oncology</a:t>
            </a:r>
          </a:p>
          <a:p>
            <a:pPr marL="576263" lvl="1" indent="-119063"/>
            <a:r>
              <a:rPr lang="en-US" dirty="0" err="1" smtClean="0"/>
              <a:t>Karmanos</a:t>
            </a:r>
            <a:r>
              <a:rPr lang="en-US" dirty="0" smtClean="0"/>
              <a:t> Cancer Institute at McLaren Central MI Morey Cancer </a:t>
            </a:r>
            <a:r>
              <a:rPr lang="en-US" dirty="0" err="1" smtClean="0"/>
              <a:t>Ctr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B4E106B-689C-4FD1-8144-189AE07A1D2A}"/>
              </a:ext>
            </a:extLst>
          </p:cNvPr>
          <p:cNvSpPr txBox="1">
            <a:spLocks/>
          </p:cNvSpPr>
          <p:nvPr/>
        </p:nvSpPr>
        <p:spPr>
          <a:xfrm>
            <a:off x="0" y="152400"/>
            <a:ext cx="9144000" cy="671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6D6E7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1"/>
                </a:solidFill>
                <a:latin typeface="+mj-lt"/>
              </a:rPr>
              <a:t>Blue Distinction Center – Cancer Care Designation</a:t>
            </a:r>
            <a:endParaRPr lang="en-US" sz="32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8" name="Picture 6" descr="Image result for confetti">
            <a:extLst>
              <a:ext uri="{FF2B5EF4-FFF2-40B4-BE49-F238E27FC236}">
                <a16:creationId xmlns:a16="http://schemas.microsoft.com/office/drawing/2014/main" id="{6992EF05-D365-4CD9-AA70-09ADF93BF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343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02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FCA1B2-10E0-4496-8911-964783EE5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11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+mj-lt"/>
              </a:rPr>
              <a:t>Blue Distinction Center – Cancer Care Designation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C9CA04-CE43-4E47-BF7C-3A88603D8AE2}"/>
              </a:ext>
            </a:extLst>
          </p:cNvPr>
          <p:cNvSpPr txBox="1"/>
          <p:nvPr/>
        </p:nvSpPr>
        <p:spPr>
          <a:xfrm>
            <a:off x="457200" y="1331655"/>
            <a:ext cx="8686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t">
              <a:buFont typeface="+mj-lt"/>
              <a:buAutoNum type="arabicPeriod"/>
            </a:pPr>
            <a:r>
              <a:rPr lang="en-US" sz="2300" dirty="0" smtClean="0"/>
              <a:t>Genesee Cancer and Blood Disease Treatment Center</a:t>
            </a:r>
          </a:p>
          <a:p>
            <a:pPr marL="457200" indent="-457200" fontAlgn="t">
              <a:buFont typeface="+mj-lt"/>
              <a:buAutoNum type="arabicPeriod"/>
            </a:pPr>
            <a:r>
              <a:rPr lang="en-US" sz="2300" dirty="0" err="1" smtClean="0"/>
              <a:t>Karmanos</a:t>
            </a:r>
            <a:r>
              <a:rPr lang="en-US" sz="2300" dirty="0" smtClean="0"/>
              <a:t> Bay Hematology Oncology  </a:t>
            </a:r>
          </a:p>
          <a:p>
            <a:pPr marL="457200" indent="-457200" fontAlgn="t">
              <a:buFont typeface="+mj-lt"/>
              <a:buAutoNum type="arabicPeriod"/>
            </a:pPr>
            <a:r>
              <a:rPr lang="en-US" sz="2300" dirty="0" err="1" smtClean="0"/>
              <a:t>Karmanos</a:t>
            </a:r>
            <a:r>
              <a:rPr lang="en-US" sz="2300" dirty="0" smtClean="0"/>
              <a:t> Cancer Institute at McLaren Northern</a:t>
            </a:r>
          </a:p>
          <a:p>
            <a:pPr marL="457200" indent="-457200" fontAlgn="t">
              <a:buFont typeface="+mj-lt"/>
              <a:buAutoNum type="arabicPeriod"/>
            </a:pPr>
            <a:r>
              <a:rPr lang="en-US" sz="2300" dirty="0" err="1" smtClean="0"/>
              <a:t>Karmanos</a:t>
            </a:r>
            <a:r>
              <a:rPr lang="en-US" sz="2300" dirty="0" smtClean="0"/>
              <a:t> Cancer Institute at McLaren Macomb</a:t>
            </a:r>
          </a:p>
          <a:p>
            <a:pPr marL="457200" indent="-457200" fontAlgn="t">
              <a:buFont typeface="+mj-lt"/>
              <a:buAutoNum type="arabicPeriod"/>
            </a:pPr>
            <a:r>
              <a:rPr lang="en-US" sz="2300" dirty="0" smtClean="0"/>
              <a:t>McLaren Cancer Institute Bloomfield</a:t>
            </a:r>
          </a:p>
          <a:p>
            <a:pPr marL="457200" indent="-457200" fontAlgn="t">
              <a:buFont typeface="+mj-lt"/>
              <a:buAutoNum type="arabicPeriod"/>
            </a:pPr>
            <a:r>
              <a:rPr lang="en-US" sz="2300" dirty="0" smtClean="0"/>
              <a:t>McLaren Cancer Institute Clarkston</a:t>
            </a:r>
          </a:p>
          <a:p>
            <a:pPr marL="457200" indent="-457200" fontAlgn="t">
              <a:buFont typeface="+mj-lt"/>
              <a:buAutoNum type="arabicPeriod"/>
            </a:pPr>
            <a:r>
              <a:rPr lang="en-US" sz="2300" dirty="0" smtClean="0"/>
              <a:t>St</a:t>
            </a:r>
            <a:r>
              <a:rPr lang="en-US" sz="2300" dirty="0"/>
              <a:t>. John Hematology </a:t>
            </a:r>
            <a:r>
              <a:rPr lang="en-US" sz="2300" dirty="0" smtClean="0"/>
              <a:t>Oncology </a:t>
            </a:r>
            <a:endParaRPr lang="en-US" sz="2300" dirty="0"/>
          </a:p>
          <a:p>
            <a:pPr marL="457200" indent="-457200" fontAlgn="t">
              <a:buFont typeface="+mj-lt"/>
              <a:buAutoNum type="arabicPeriod"/>
            </a:pPr>
            <a:r>
              <a:rPr lang="en-US" sz="2300" dirty="0" smtClean="0"/>
              <a:t>Michigan </a:t>
            </a:r>
            <a:r>
              <a:rPr lang="en-US" sz="2300" dirty="0"/>
              <a:t>State University/Breslin Cancer </a:t>
            </a:r>
            <a:r>
              <a:rPr lang="en-US" sz="2300" dirty="0" smtClean="0"/>
              <a:t>Center</a:t>
            </a:r>
            <a:endParaRPr lang="en-US" sz="23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58B59E-4D33-4B97-9475-E747307C3B88}"/>
              </a:ext>
            </a:extLst>
          </p:cNvPr>
          <p:cNvSpPr/>
          <p:nvPr/>
        </p:nvSpPr>
        <p:spPr>
          <a:xfrm>
            <a:off x="187234" y="671194"/>
            <a:ext cx="8800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These oncology sites’ associated </a:t>
            </a:r>
            <a:r>
              <a:rPr lang="en-US" dirty="0"/>
              <a:t>hospital received the </a:t>
            </a:r>
            <a:r>
              <a:rPr lang="en-US" dirty="0" smtClean="0"/>
              <a:t>BDC designation</a:t>
            </a:r>
            <a:r>
              <a:rPr lang="en-US" dirty="0"/>
              <a:t>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68CD46-9609-427F-8FCC-DB4052A4F8F7}"/>
              </a:ext>
            </a:extLst>
          </p:cNvPr>
          <p:cNvSpPr/>
          <p:nvPr/>
        </p:nvSpPr>
        <p:spPr>
          <a:xfrm>
            <a:off x="457200" y="448687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BDC Cancer Care program has a rolling application </a:t>
            </a:r>
            <a:r>
              <a:rPr lang="en-US" sz="2000" dirty="0" smtClean="0"/>
              <a:t>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Practices will receive a letter of explanation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Reapply </a:t>
            </a:r>
            <a:r>
              <a:rPr lang="en-US" sz="2000" dirty="0"/>
              <a:t>for </a:t>
            </a:r>
            <a:r>
              <a:rPr lang="en-US" sz="2000" dirty="0" smtClean="0"/>
              <a:t>designation when the requirement is addressed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1242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71440"/>
              </p:ext>
            </p:extLst>
          </p:nvPr>
        </p:nvGraphicFramePr>
        <p:xfrm>
          <a:off x="838200" y="1095784"/>
          <a:ext cx="7620000" cy="4463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14400" y="401199"/>
            <a:ext cx="7239000" cy="615553"/>
          </a:xfrm>
        </p:spPr>
        <p:txBody>
          <a:bodyPr vert="horz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dirty="0">
                <a:solidFill>
                  <a:srgbClr val="6D6E71"/>
                </a:solidFill>
                <a:latin typeface="Book Antiqua" panose="02040602050305030304" pitchFamily="18" charset="0"/>
                <a:ea typeface="+mj-ea"/>
                <a:cs typeface="+mj-cs"/>
              </a:rPr>
              <a:t>Physician </a:t>
            </a:r>
            <a:r>
              <a:rPr lang="en-US" sz="4000" dirty="0" smtClean="0">
                <a:solidFill>
                  <a:srgbClr val="6D6E71"/>
                </a:solidFill>
                <a:latin typeface="Book Antiqua" panose="02040602050305030304" pitchFamily="18" charset="0"/>
                <a:ea typeface="+mj-ea"/>
                <a:cs typeface="+mj-cs"/>
              </a:rPr>
              <a:t>Meeting Participation</a:t>
            </a:r>
            <a:endParaRPr lang="en-US" sz="4000" dirty="0">
              <a:solidFill>
                <a:srgbClr val="6D6E71"/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5466421"/>
            <a:ext cx="4598631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 Attendance sheets, Biannual and Regional Meetings</a:t>
            </a:r>
          </a:p>
          <a:p>
            <a:r>
              <a:rPr lang="en-US" sz="1400" dirty="0" smtClean="0"/>
              <a:t>Requirement is one physician per practice / 50 practices</a:t>
            </a:r>
          </a:p>
          <a:p>
            <a:r>
              <a:rPr lang="en-US" sz="1400" dirty="0" smtClean="0"/>
              <a:t>*Shared meeting with MiBOQI and Pathways CQIs</a:t>
            </a:r>
            <a:endParaRPr lang="en-US" sz="1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172200" y="1295400"/>
            <a:ext cx="0" cy="381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23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1042"/>
            <a:ext cx="7315200" cy="615553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buClr>
                <a:srgbClr val="8666AC"/>
              </a:buClr>
              <a:buFont typeface="Arial" panose="020B0604020202020204" pitchFamily="34" charset="0"/>
            </a:pPr>
            <a:r>
              <a:rPr lang="en-US" dirty="0" smtClean="0"/>
              <a:t>Submitting </a:t>
            </a:r>
            <a:r>
              <a:rPr lang="en-US" dirty="0"/>
              <a:t>Data </a:t>
            </a:r>
            <a:r>
              <a:rPr lang="en-US" dirty="0" smtClean="0"/>
              <a:t>to QOPI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049579613"/>
              </p:ext>
            </p:extLst>
          </p:nvPr>
        </p:nvGraphicFramePr>
        <p:xfrm>
          <a:off x="914400" y="1250086"/>
          <a:ext cx="6934200" cy="4083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743200" y="5303664"/>
            <a:ext cx="48768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Note:  Reported by practice / QOPI number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400" b="1" dirty="0" smtClean="0"/>
              <a:t>No data reported in Fall 2014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400" dirty="0" smtClean="0"/>
              <a:t>QOPI certified practices can submit once a year</a:t>
            </a:r>
            <a:endParaRPr lang="en-US" sz="1400" dirty="0"/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400" dirty="0" smtClean="0"/>
              <a:t>Number of available practices fluctuates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162800" y="1524000"/>
            <a:ext cx="0" cy="10450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52607" y="1250087"/>
            <a:ext cx="155398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96% participation rate from practices</a:t>
            </a:r>
          </a:p>
        </p:txBody>
      </p:sp>
    </p:spTree>
    <p:extLst>
      <p:ext uri="{BB962C8B-B14F-4D97-AF65-F5344CB8AC3E}">
        <p14:creationId xmlns:p14="http://schemas.microsoft.com/office/powerpoint/2010/main" val="274527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oqc.org/wp-content/uploads/2017/03/miss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1" y="1432737"/>
            <a:ext cx="8875889" cy="39012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3080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Quality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13938"/>
            <a:ext cx="3675888" cy="12954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Superior East</a:t>
            </a:r>
          </a:p>
          <a:p>
            <a:r>
              <a:rPr lang="en-US" dirty="0" smtClean="0"/>
              <a:t>Central Michigan</a:t>
            </a:r>
          </a:p>
          <a:p>
            <a:r>
              <a:rPr lang="en-US" dirty="0" smtClean="0"/>
              <a:t>Lake Michigan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3376879"/>
            <a:ext cx="3675888" cy="83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6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Metro East</a:t>
            </a:r>
          </a:p>
          <a:p>
            <a:r>
              <a:rPr lang="en-US" dirty="0" smtClean="0"/>
              <a:t>West of Woodward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5086347"/>
            <a:ext cx="3675888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6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Superior West</a:t>
            </a:r>
            <a:endParaRPr lang="en-US" dirty="0"/>
          </a:p>
        </p:txBody>
      </p:sp>
      <p:pic>
        <p:nvPicPr>
          <p:cNvPr id="6146" name="Picture 2" descr="Informed Cons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0913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freetobacco.info/wp-content/uploads/2010/08/tobacco-cess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607" y="3217335"/>
            <a:ext cx="3403786" cy="115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iscussion-medic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00031"/>
            <a:ext cx="1629833" cy="162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20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1042"/>
            <a:ext cx="7315200" cy="554319"/>
          </a:xfr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sz="4000" dirty="0">
                <a:solidFill>
                  <a:srgbClr val="6D6E71"/>
                </a:solidFill>
                <a:latin typeface="Book Antiqua" panose="02040602050305030304" pitchFamily="18" charset="0"/>
              </a:rPr>
              <a:t>Preliminary Insights &amp; Outputs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193" y="1633708"/>
            <a:ext cx="2281258" cy="779296"/>
          </a:xfr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Clr>
                <a:srgbClr val="8666AC"/>
              </a:buClr>
            </a:pPr>
            <a:r>
              <a:rPr lang="en-US" sz="2200" dirty="0">
                <a:solidFill>
                  <a:srgbClr val="091F40"/>
                </a:solidFill>
                <a:latin typeface="Calibri Light" panose="020F0302020204030204" pitchFamily="34" charset="0"/>
              </a:rPr>
              <a:t>Oral versus IV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rgbClr val="8666AC"/>
              </a:buClr>
            </a:pPr>
            <a:r>
              <a:rPr lang="en-US" sz="2200" dirty="0">
                <a:solidFill>
                  <a:srgbClr val="091F40"/>
                </a:solidFill>
                <a:latin typeface="Calibri Light" panose="020F0302020204030204" pitchFamily="34" charset="0"/>
              </a:rPr>
              <a:t>Role &amp; signature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10483-C340-4F2D-87B5-18E14A0E81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Informed Cons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69" y="1219200"/>
            <a:ext cx="1608313" cy="16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freetobacco.info/wp-content/uploads/2010/08/tobacco-cess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450" y="3336256"/>
            <a:ext cx="2602950" cy="88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iscussion-medic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229" y="4813207"/>
            <a:ext cx="1511393" cy="151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3048000"/>
            <a:ext cx="2493387" cy="141552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6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666A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91F4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602043" y="1646548"/>
            <a:ext cx="3505200" cy="7536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6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666A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1F4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Revised physician role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666A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1F4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Proposed grant submission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14400" y="3364920"/>
            <a:ext cx="2264787" cy="8276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6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666A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1F4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Documentation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91F4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666A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1F4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All patients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602043" y="3307301"/>
            <a:ext cx="3694586" cy="9429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6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666A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/>
              <a:t>Revised materials (video)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666A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/>
              <a:t>Role of PGIP resources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14400" y="5119773"/>
            <a:ext cx="2438400" cy="898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6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666A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1F4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Awareness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666A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1F4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Access to services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02043" y="5177080"/>
            <a:ext cx="3505200" cy="7836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6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666A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1F4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Prompts for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91F4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1F4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EMR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666A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1F4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Plan-Practice initiative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14400" y="2971800"/>
            <a:ext cx="792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14400" y="4495800"/>
            <a:ext cx="792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37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1042"/>
            <a:ext cx="8001000" cy="615553"/>
          </a:xfrm>
        </p:spPr>
        <p:txBody>
          <a:bodyPr/>
          <a:lstStyle/>
          <a:p>
            <a:r>
              <a:rPr lang="en-US" dirty="0" smtClean="0"/>
              <a:t>MOQC VBR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3657600" cy="3276600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Management of Pain</a:t>
            </a:r>
          </a:p>
          <a:p>
            <a:pPr lvl="1"/>
            <a:r>
              <a:rPr lang="en-US" dirty="0" smtClean="0"/>
              <a:t>Initial therapy</a:t>
            </a:r>
          </a:p>
          <a:p>
            <a:pPr lvl="1"/>
            <a:r>
              <a:rPr lang="en-US" dirty="0" smtClean="0"/>
              <a:t>End of life</a:t>
            </a:r>
          </a:p>
          <a:p>
            <a:r>
              <a:rPr lang="en-US" dirty="0" smtClean="0"/>
              <a:t>Tobacco cessation counselling administered or patient referred in last year</a:t>
            </a:r>
          </a:p>
          <a:p>
            <a:r>
              <a:rPr lang="en-US" dirty="0" smtClean="0"/>
              <a:t>Hospice enrollment, palliative care referral/services or documented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14400" y="1092954"/>
            <a:ext cx="8229600" cy="430887"/>
          </a:xfrm>
        </p:spPr>
        <p:txBody>
          <a:bodyPr/>
          <a:lstStyle/>
          <a:p>
            <a:r>
              <a:rPr lang="en-US" dirty="0" smtClean="0"/>
              <a:t>Two Requirements Need to be Met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24400" y="1676400"/>
            <a:ext cx="3657600" cy="3276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6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Physician attendance at 1 of 2 biannual meetings*</a:t>
            </a:r>
          </a:p>
          <a:p>
            <a:r>
              <a:rPr lang="en-US" dirty="0" smtClean="0"/>
              <a:t>Physician attendance at Spring &amp; Fall evening regional meetings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6384" y="5105400"/>
            <a:ext cx="363321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Region meets target for 4 measures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5105400"/>
            <a:ext cx="36576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Attendance at Biannual &amp; Regional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45654" y="5105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5742543"/>
            <a:ext cx="367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*exceptions are available to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6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0" y="6248400"/>
            <a:ext cx="2133600" cy="365125"/>
          </a:xfrm>
        </p:spPr>
        <p:txBody>
          <a:bodyPr/>
          <a:lstStyle/>
          <a:p>
            <a:fld id="{1DC10483-C340-4F2D-87B5-18E14A0E8101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1" y="4634805"/>
            <a:ext cx="3886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81F3F"/>
                </a:solidFill>
                <a:latin typeface="Calibri Light" panose="020F0302020204030204" pitchFamily="34" charset="0"/>
              </a:rPr>
              <a:t>Headshots until 1 pm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81F3F"/>
                </a:solidFill>
                <a:latin typeface="Calibri Light" panose="020F0302020204030204" pitchFamily="34" charset="0"/>
              </a:rPr>
              <a:t>CMEs / CEUs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3" y="1766887"/>
            <a:ext cx="3000375" cy="270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7256" y="4634805"/>
            <a:ext cx="4121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81F3F"/>
                </a:solidFill>
                <a:latin typeface="Calibri Light" panose="020F0302020204030204" pitchFamily="34" charset="0"/>
              </a:rPr>
              <a:t>MOQC website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81F3F"/>
                </a:solidFill>
                <a:latin typeface="Calibri Light" panose="020F0302020204030204" pitchFamily="34" charset="0"/>
              </a:rPr>
              <a:t>Data behind log on page</a:t>
            </a:r>
          </a:p>
          <a:p>
            <a:pPr marL="457200" indent="-457200"/>
            <a:r>
              <a:rPr lang="en-US" sz="2800" dirty="0" smtClean="0">
                <a:solidFill>
                  <a:srgbClr val="081F3F"/>
                </a:solidFill>
                <a:latin typeface="Calibri Light" panose="020F0302020204030204" pitchFamily="34" charset="0"/>
              </a:rPr>
              <a:t>	(2 weeks from today)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257" y="1666875"/>
            <a:ext cx="3819525" cy="2905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0480" y="1143000"/>
            <a:ext cx="29768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TODAY’S FEATURE</a:t>
            </a:r>
            <a:endParaRPr lang="en-US" sz="3000" dirty="0"/>
          </a:p>
        </p:txBody>
      </p:sp>
      <p:sp>
        <p:nvSpPr>
          <p:cNvPr id="13" name="TextBox 12"/>
          <p:cNvSpPr txBox="1"/>
          <p:nvPr/>
        </p:nvSpPr>
        <p:spPr>
          <a:xfrm>
            <a:off x="4807611" y="1143000"/>
            <a:ext cx="36388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COMING ATTRACTION</a:t>
            </a:r>
            <a:endParaRPr lang="en-US" sz="3000" dirty="0"/>
          </a:p>
        </p:txBody>
      </p:sp>
      <p:sp>
        <p:nvSpPr>
          <p:cNvPr id="3" name="Rectangle 2"/>
          <p:cNvSpPr/>
          <p:nvPr/>
        </p:nvSpPr>
        <p:spPr>
          <a:xfrm>
            <a:off x="3948112" y="2895600"/>
            <a:ext cx="166688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1042"/>
            <a:ext cx="8001000" cy="615553"/>
          </a:xfrm>
        </p:spPr>
        <p:txBody>
          <a:bodyPr/>
          <a:lstStyle/>
          <a:p>
            <a:r>
              <a:rPr lang="en-US" dirty="0" smtClean="0"/>
              <a:t>Changes for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14732"/>
            <a:ext cx="4343400" cy="457200"/>
          </a:xfrm>
          <a:noFill/>
        </p:spPr>
        <p:txBody>
          <a:bodyPr>
            <a:normAutofit/>
          </a:bodyPr>
          <a:lstStyle/>
          <a:p>
            <a:r>
              <a:rPr lang="en-US" sz="2800" dirty="0" smtClean="0"/>
              <a:t>Attendance requirements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20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22867" y="2486799"/>
            <a:ext cx="4343400" cy="45720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6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Measures for Pathway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90600" y="3248799"/>
            <a:ext cx="4343400" cy="45720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6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VBR Measures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73667" y="4889212"/>
            <a:ext cx="4343400" cy="45720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6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VBR Targets</a:t>
            </a:r>
            <a:endParaRPr lang="en-US" sz="2800" dirty="0"/>
          </a:p>
        </p:txBody>
      </p:sp>
      <p:sp>
        <p:nvSpPr>
          <p:cNvPr id="15" name="Right Arrow 14"/>
          <p:cNvSpPr/>
          <p:nvPr/>
        </p:nvSpPr>
        <p:spPr>
          <a:xfrm>
            <a:off x="5410200" y="1690932"/>
            <a:ext cx="8001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420783" y="2562999"/>
            <a:ext cx="8001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420783" y="3324999"/>
            <a:ext cx="8001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429250" y="4965412"/>
            <a:ext cx="8001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935340" y="1566333"/>
            <a:ext cx="665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No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6908378" y="2438400"/>
            <a:ext cx="719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Yes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6935340" y="3200400"/>
            <a:ext cx="665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No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6908378" y="4825425"/>
            <a:ext cx="719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Yes</a:t>
            </a:r>
            <a:endParaRPr lang="en-US" sz="3200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974860" y="4035624"/>
            <a:ext cx="4343400" cy="45720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6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Number of VBR Measures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sp>
        <p:nvSpPr>
          <p:cNvPr id="24" name="Right Arrow 23"/>
          <p:cNvSpPr/>
          <p:nvPr/>
        </p:nvSpPr>
        <p:spPr>
          <a:xfrm>
            <a:off x="5405043" y="4111824"/>
            <a:ext cx="8001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908378" y="3987225"/>
            <a:ext cx="719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Yes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98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94400" y="1973411"/>
            <a:ext cx="2150982" cy="8889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solidFill>
                  <a:schemeClr val="tx1"/>
                </a:solidFill>
              </a:rPr>
              <a:t>MOQC Coordinating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Center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1042"/>
            <a:ext cx="7467600" cy="61555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Committee/Group Structure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63598" y="1945863"/>
            <a:ext cx="2287927" cy="9165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MOQC Steering Committee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64612" y="4800600"/>
            <a:ext cx="3321170" cy="1066800"/>
            <a:chOff x="4587815" y="5105400"/>
            <a:chExt cx="3625970" cy="1295400"/>
          </a:xfrm>
        </p:grpSpPr>
        <p:sp>
          <p:nvSpPr>
            <p:cNvPr id="9" name="Rectangle 8"/>
            <p:cNvSpPr/>
            <p:nvPr/>
          </p:nvSpPr>
          <p:spPr>
            <a:xfrm>
              <a:off x="4587815" y="5105400"/>
              <a:ext cx="898585" cy="685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1E7C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40215" y="5257800"/>
              <a:ext cx="898585" cy="685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1E7C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92615" y="5410200"/>
              <a:ext cx="898585" cy="685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1E7C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45015" y="5562600"/>
              <a:ext cx="898585" cy="685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1E7C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97415" y="5715000"/>
              <a:ext cx="898585" cy="685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1E7C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38800" y="5105400"/>
              <a:ext cx="898585" cy="685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1E7C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91200" y="5257800"/>
              <a:ext cx="898585" cy="685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1E7C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943600" y="5410200"/>
              <a:ext cx="898585" cy="685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1E7C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96000" y="5562600"/>
              <a:ext cx="898585" cy="685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1E7C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48400" y="5715000"/>
              <a:ext cx="898585" cy="685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1E7C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705600" y="5105400"/>
              <a:ext cx="898585" cy="685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1E7C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58000" y="5257800"/>
              <a:ext cx="898585" cy="685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1E7C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10400" y="5410200"/>
              <a:ext cx="898585" cy="685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1E7C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162800" y="5562600"/>
              <a:ext cx="898585" cy="685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1E7C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15200" y="5715000"/>
              <a:ext cx="898585" cy="685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1E7C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Right Brace 23"/>
          <p:cNvSpPr/>
          <p:nvPr/>
        </p:nvSpPr>
        <p:spPr>
          <a:xfrm rot="16200000">
            <a:off x="4457700" y="3032905"/>
            <a:ext cx="228601" cy="28495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053665" y="1973411"/>
            <a:ext cx="2287926" cy="8889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Patient and Caregiver Oncology Quality Council (POQC)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33231" y="4419600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Practices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914401" y="3252044"/>
            <a:ext cx="1024149" cy="9165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Measures 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Group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07564" y="3249053"/>
            <a:ext cx="1143962" cy="9165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Advanced Imaging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(proposed)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>
            <a:stCxn id="7" idx="2"/>
            <a:endCxn id="29" idx="0"/>
          </p:cNvCxnSpPr>
          <p:nvPr/>
        </p:nvCxnSpPr>
        <p:spPr>
          <a:xfrm>
            <a:off x="4569891" y="2862409"/>
            <a:ext cx="2110" cy="155719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147204" y="2438400"/>
            <a:ext cx="34719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672604" y="2438400"/>
            <a:ext cx="34719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6" idx="2"/>
            <a:endCxn id="32" idx="0"/>
          </p:cNvCxnSpPr>
          <p:nvPr/>
        </p:nvCxnSpPr>
        <p:spPr>
          <a:xfrm rot="16200000" flipH="1">
            <a:off x="2100231" y="2769739"/>
            <a:ext cx="386644" cy="571983"/>
          </a:xfrm>
          <a:prstGeom prst="bentConnector3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6" idx="2"/>
            <a:endCxn id="30" idx="0"/>
          </p:cNvCxnSpPr>
          <p:nvPr/>
        </p:nvCxnSpPr>
        <p:spPr>
          <a:xfrm rot="5400000">
            <a:off x="1522202" y="2766683"/>
            <a:ext cx="389635" cy="581086"/>
          </a:xfrm>
          <a:prstGeom prst="bentConnector3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endCxn id="6" idx="1"/>
          </p:cNvCxnSpPr>
          <p:nvPr/>
        </p:nvCxnSpPr>
        <p:spPr>
          <a:xfrm rot="16200000" flipV="1">
            <a:off x="493108" y="2774626"/>
            <a:ext cx="2772982" cy="2032002"/>
          </a:xfrm>
          <a:prstGeom prst="bentConnector4">
            <a:avLst>
              <a:gd name="adj1" fmla="val 213"/>
              <a:gd name="adj2" fmla="val 11125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endCxn id="25" idx="3"/>
          </p:cNvCxnSpPr>
          <p:nvPr/>
        </p:nvCxnSpPr>
        <p:spPr>
          <a:xfrm rot="5400000" flipH="1" flipV="1">
            <a:off x="6015114" y="2850641"/>
            <a:ext cx="2759208" cy="1893746"/>
          </a:xfrm>
          <a:prstGeom prst="bentConnector4">
            <a:avLst>
              <a:gd name="adj1" fmla="val -94"/>
              <a:gd name="adj2" fmla="val 112071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85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1042"/>
            <a:ext cx="8001000" cy="615553"/>
          </a:xfrm>
        </p:spPr>
        <p:txBody>
          <a:bodyPr/>
          <a:lstStyle/>
          <a:p>
            <a:r>
              <a:rPr lang="en-US" dirty="0" smtClean="0"/>
              <a:t>Steering Time Commitment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696200" cy="3048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Attendance at Biannual meetings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4 meetings a year</a:t>
            </a:r>
          </a:p>
          <a:p>
            <a:pPr marL="1314450" lvl="2" indent="-514350"/>
            <a:r>
              <a:rPr lang="en-US" dirty="0" smtClean="0"/>
              <a:t>2 in-person at Biannual</a:t>
            </a:r>
          </a:p>
          <a:p>
            <a:pPr marL="1314450" lvl="2" indent="-514350"/>
            <a:r>
              <a:rPr lang="en-US" dirty="0" smtClean="0"/>
              <a:t>2 teleconferences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Review agenda, documents and feedback via email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Participate occasionally in an time-limited workgroup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Voluntary and Advisory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73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033604"/>
            <a:ext cx="2643188" cy="2078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Nomination Process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5438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Complete and leave cards on table </a:t>
            </a:r>
          </a:p>
          <a:p>
            <a:r>
              <a:rPr lang="en-US" dirty="0" smtClean="0"/>
              <a:t>Propose </a:t>
            </a:r>
            <a:r>
              <a:rPr lang="en-US" i="1" dirty="0" smtClean="0"/>
              <a:t>yourself</a:t>
            </a:r>
            <a:r>
              <a:rPr lang="en-US" dirty="0" smtClean="0"/>
              <a:t> or a colleague </a:t>
            </a:r>
          </a:p>
          <a:p>
            <a:r>
              <a:rPr lang="en-US" dirty="0" smtClean="0"/>
              <a:t>Minimum of 2 physicians per region </a:t>
            </a:r>
          </a:p>
          <a:p>
            <a:r>
              <a:rPr lang="en-US" dirty="0"/>
              <a:t>Steering Committee is </a:t>
            </a:r>
            <a:r>
              <a:rPr lang="en-US" dirty="0" smtClean="0"/>
              <a:t>inter-disciplinary; submit name of a non-physician</a:t>
            </a:r>
          </a:p>
          <a:p>
            <a:r>
              <a:rPr lang="en-US" dirty="0" smtClean="0"/>
              <a:t>Email by next Friday (2/2/18)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lbedard@moqc.org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1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0"/>
            <a:ext cx="7315200" cy="2031325"/>
          </a:xfrm>
        </p:spPr>
        <p:txBody>
          <a:bodyPr/>
          <a:lstStyle/>
          <a:p>
            <a:r>
              <a:rPr lang="en-US" cap="small" dirty="0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en-US" cap="small" dirty="0">
                <a:solidFill>
                  <a:schemeClr val="tx1"/>
                </a:solidFill>
              </a:rPr>
              <a:t>ncology </a:t>
            </a:r>
            <a:r>
              <a:rPr lang="en-US" cap="small" dirty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en-US" cap="small" dirty="0">
                <a:solidFill>
                  <a:schemeClr val="tx1"/>
                </a:solidFill>
              </a:rPr>
              <a:t>ommunication,</a:t>
            </a:r>
            <a:r>
              <a:rPr lang="en-US" cap="small" dirty="0"/>
              <a:t> </a:t>
            </a:r>
            <a:r>
              <a:rPr lang="en-US" cap="small" dirty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cap="small" dirty="0">
                <a:solidFill>
                  <a:schemeClr val="tx1"/>
                </a:solidFill>
              </a:rPr>
              <a:t>echnology, and </a:t>
            </a:r>
            <a:r>
              <a:rPr lang="en-US" cap="small" dirty="0" err="1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cap="small" dirty="0" err="1">
                <a:solidFill>
                  <a:schemeClr val="tx1"/>
                </a:solidFill>
              </a:rPr>
              <a:t>ven</a:t>
            </a:r>
            <a:r>
              <a:rPr lang="en-US" cap="small" dirty="0" err="1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cap="small" dirty="0" err="1">
                <a:solidFill>
                  <a:schemeClr val="tx1"/>
                </a:solidFill>
              </a:rPr>
              <a:t>s</a:t>
            </a:r>
            <a:r>
              <a:rPr lang="en-US" cap="small" dirty="0">
                <a:solidFill>
                  <a:schemeClr val="tx1"/>
                </a:solidFill>
              </a:rPr>
              <a:t> </a:t>
            </a:r>
            <a:r>
              <a:rPr lang="en-US" cap="small" dirty="0" smtClean="0">
                <a:solidFill>
                  <a:schemeClr val="tx1"/>
                </a:solidFill>
              </a:rPr>
              <a:t>Study</a:t>
            </a:r>
            <a:r>
              <a:rPr lang="en-US" dirty="0" smtClean="0">
                <a:solidFill>
                  <a:schemeClr val="tx1"/>
                </a:solidFill>
              </a:rPr>
              <a:t>(OCTET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119699"/>
            <a:ext cx="7315200" cy="267150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/>
              <a:t>Christopher </a:t>
            </a:r>
            <a:r>
              <a:rPr lang="en-US" sz="2800" dirty="0"/>
              <a:t>R. Friese, PhD, RN, AOCN®, FAAN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Jennifer J. Griggs, MD, MPH, FASCO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Milisa Manojlovich, PhD, RN, CCRN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Molly Harrod, PhD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Kai Zheng, PhD</a:t>
            </a:r>
          </a:p>
          <a:p>
            <a:endParaRPr lang="en-US" sz="2800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6" t="16667" r="10575" b="18421"/>
          <a:stretch/>
        </p:blipFill>
        <p:spPr bwMode="auto">
          <a:xfrm>
            <a:off x="7848600" y="84255"/>
            <a:ext cx="1152525" cy="704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03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Project Specific Aims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1. Characterize </a:t>
            </a:r>
            <a:r>
              <a:rPr lang="en-US" dirty="0">
                <a:latin typeface="+mj-lt"/>
              </a:rPr>
              <a:t>clinician communication processes, </a:t>
            </a:r>
            <a:r>
              <a:rPr lang="en-US" dirty="0" smtClean="0">
                <a:latin typeface="+mj-lt"/>
              </a:rPr>
              <a:t>technologies</a:t>
            </a:r>
            <a:r>
              <a:rPr lang="en-US" dirty="0">
                <a:latin typeface="+mj-lt"/>
              </a:rPr>
              <a:t>, </a:t>
            </a:r>
            <a:r>
              <a:rPr lang="en-US" dirty="0" smtClean="0">
                <a:latin typeface="+mj-lt"/>
              </a:rPr>
              <a:t>&amp; adverse events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2. Examine </a:t>
            </a:r>
            <a:r>
              <a:rPr lang="en-US" dirty="0">
                <a:latin typeface="+mj-lt"/>
              </a:rPr>
              <a:t>how </a:t>
            </a:r>
            <a:r>
              <a:rPr lang="en-US" dirty="0" smtClean="0">
                <a:latin typeface="+mj-lt"/>
              </a:rPr>
              <a:t>communication &amp; technologies </a:t>
            </a:r>
            <a:r>
              <a:rPr lang="en-US" dirty="0">
                <a:latin typeface="+mj-lt"/>
              </a:rPr>
              <a:t>affect </a:t>
            </a:r>
            <a:r>
              <a:rPr lang="en-US" dirty="0" smtClean="0">
                <a:latin typeface="+mj-lt"/>
              </a:rPr>
              <a:t>practice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3. Assess </a:t>
            </a:r>
            <a:r>
              <a:rPr lang="en-US" dirty="0">
                <a:latin typeface="+mj-lt"/>
              </a:rPr>
              <a:t>barriers </a:t>
            </a:r>
            <a:r>
              <a:rPr lang="en-US" dirty="0" smtClean="0">
                <a:latin typeface="+mj-lt"/>
              </a:rPr>
              <a:t>&amp; facilitators </a:t>
            </a:r>
            <a:r>
              <a:rPr lang="en-US" dirty="0">
                <a:latin typeface="+mj-lt"/>
              </a:rPr>
              <a:t>to </a:t>
            </a:r>
            <a:r>
              <a:rPr lang="en-US" dirty="0" smtClean="0">
                <a:latin typeface="+mj-lt"/>
              </a:rPr>
              <a:t>safer cancer care</a:t>
            </a:r>
            <a:endParaRPr lang="en-US" dirty="0">
              <a:latin typeface="+mj-lt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6" t="16667" r="10575" b="18421"/>
          <a:stretch/>
        </p:blipFill>
        <p:spPr bwMode="auto">
          <a:xfrm>
            <a:off x="7620000" y="251113"/>
            <a:ext cx="1152525" cy="704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Content Placeholder 13"/>
          <p:cNvGraphicFramePr>
            <a:graphicFrameLocks/>
          </p:cNvGraphicFramePr>
          <p:nvPr>
            <p:extLst/>
          </p:nvPr>
        </p:nvGraphicFramePr>
        <p:xfrm>
          <a:off x="1828800" y="3810000"/>
          <a:ext cx="5237018" cy="2382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3623736" y="4050267"/>
            <a:ext cx="0" cy="166473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20065" y="4050267"/>
            <a:ext cx="1126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In Process</a:t>
            </a:r>
            <a:endParaRPr lang="en-US" dirty="0">
              <a:latin typeface="+mj-lt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905000" y="4114800"/>
            <a:ext cx="16764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98787" y="4050267"/>
            <a:ext cx="1214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600"/>
            </a:lvl1pPr>
          </a:lstStyle>
          <a:p>
            <a:r>
              <a:rPr lang="en-US" sz="1800" dirty="0">
                <a:latin typeface="+mj-lt"/>
              </a:rPr>
              <a:t>Completed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691465" y="4114800"/>
            <a:ext cx="178255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2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Year 1 Participation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In 2017, </a:t>
            </a:r>
            <a:r>
              <a:rPr lang="en-US" b="1" dirty="0" smtClean="0">
                <a:latin typeface="+mj-lt"/>
              </a:rPr>
              <a:t>28 </a:t>
            </a:r>
            <a:r>
              <a:rPr lang="en-US" dirty="0" smtClean="0">
                <a:latin typeface="+mj-lt"/>
              </a:rPr>
              <a:t>MOQC practices participated</a:t>
            </a:r>
          </a:p>
          <a:p>
            <a:r>
              <a:rPr lang="en-US" dirty="0" smtClean="0">
                <a:latin typeface="+mj-lt"/>
              </a:rPr>
              <a:t>Data received from</a:t>
            </a:r>
          </a:p>
          <a:p>
            <a:pPr marL="502920" lvl="1" indent="-137160"/>
            <a:r>
              <a:rPr lang="en-US" b="1" dirty="0" smtClean="0">
                <a:latin typeface="+mj-lt"/>
              </a:rPr>
              <a:t>2,223 patients</a:t>
            </a:r>
            <a:r>
              <a:rPr lang="en-US" dirty="0" smtClean="0">
                <a:latin typeface="+mj-lt"/>
              </a:rPr>
              <a:t> – toxicities reported in past week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PRO-CTCAE™ (nausea, vomiting, constipation, diarrhea, neuropathic pain, and general pain)</a:t>
            </a:r>
          </a:p>
          <a:p>
            <a:pPr marL="502920" lvl="1" indent="-137160"/>
            <a:r>
              <a:rPr lang="en-US" b="1" dirty="0" smtClean="0">
                <a:latin typeface="+mj-lt"/>
              </a:rPr>
              <a:t>184 nurses</a:t>
            </a:r>
            <a:r>
              <a:rPr lang="en-US" dirty="0" smtClean="0">
                <a:latin typeface="+mj-lt"/>
              </a:rPr>
              <a:t> – communication and technology</a:t>
            </a:r>
          </a:p>
          <a:p>
            <a:pPr marL="502920" lvl="1" indent="-137160"/>
            <a:r>
              <a:rPr lang="en-US" b="1" dirty="0" smtClean="0">
                <a:latin typeface="+mj-lt"/>
              </a:rPr>
              <a:t>114 prescribers</a:t>
            </a:r>
            <a:r>
              <a:rPr lang="en-US" dirty="0" smtClean="0">
                <a:latin typeface="+mj-lt"/>
              </a:rPr>
              <a:t> – communication and technology</a:t>
            </a:r>
          </a:p>
          <a:p>
            <a:r>
              <a:rPr lang="en-US" dirty="0" smtClean="0">
                <a:latin typeface="+mj-lt"/>
              </a:rPr>
              <a:t>Overall participation: </a:t>
            </a:r>
            <a:r>
              <a:rPr lang="en-US" b="1" dirty="0" smtClean="0">
                <a:latin typeface="+mj-lt"/>
              </a:rPr>
              <a:t>68%</a:t>
            </a:r>
            <a:r>
              <a:rPr lang="en-US" dirty="0" smtClean="0">
                <a:latin typeface="+mj-lt"/>
              </a:rPr>
              <a:t>, (50-100% across MOQC)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6" t="16667" r="10575" b="18421"/>
          <a:stretch/>
        </p:blipFill>
        <p:spPr bwMode="auto">
          <a:xfrm>
            <a:off x="7620000" y="251113"/>
            <a:ext cx="1152525" cy="704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641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Year 1 Patient Data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20% rated ≥one toxicity as severe/very severe in the past week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Pain 	</a:t>
            </a:r>
            <a:r>
              <a:rPr lang="en-US" sz="1800" dirty="0" smtClean="0">
                <a:solidFill>
                  <a:schemeClr val="tx1"/>
                </a:solidFill>
              </a:rPr>
              <a:t> 13</a:t>
            </a:r>
            <a:r>
              <a:rPr lang="en-US" sz="1800" dirty="0">
                <a:solidFill>
                  <a:schemeClr val="tx1"/>
                </a:solidFill>
              </a:rPr>
              <a:t>%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Neuropathy  6</a:t>
            </a:r>
            <a:r>
              <a:rPr lang="en-US" sz="1800" dirty="0">
                <a:solidFill>
                  <a:schemeClr val="tx1"/>
                </a:solidFill>
              </a:rPr>
              <a:t>%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Constipation </a:t>
            </a:r>
            <a:r>
              <a:rPr lang="en-US" sz="1800" dirty="0" smtClean="0">
                <a:solidFill>
                  <a:schemeClr val="tx1"/>
                </a:solidFill>
              </a:rPr>
              <a:t>5%</a:t>
            </a:r>
            <a:br>
              <a:rPr lang="en-US" sz="1800" dirty="0" smtClean="0">
                <a:solidFill>
                  <a:schemeClr val="tx1"/>
                </a:solidFill>
              </a:rPr>
            </a:br>
            <a:endParaRPr lang="en-US" sz="18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7% used additional health care services to manage a toxicity in the past week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14400" y="914400"/>
            <a:ext cx="7315200" cy="609398"/>
          </a:xfrm>
        </p:spPr>
        <p:txBody>
          <a:bodyPr/>
          <a:lstStyle/>
          <a:p>
            <a:r>
              <a:rPr lang="en-US" sz="1800" i="1" dirty="0" smtClean="0">
                <a:solidFill>
                  <a:schemeClr val="tx1"/>
                </a:solidFill>
                <a:latin typeface="+mj-lt"/>
              </a:rPr>
              <a:t>Preliminary Results, Not for Distribution</a:t>
            </a:r>
          </a:p>
          <a:p>
            <a:r>
              <a:rPr lang="en-US" sz="1800" i="1" dirty="0" smtClean="0">
                <a:solidFill>
                  <a:schemeClr val="tx1"/>
                </a:solidFill>
                <a:latin typeface="+mj-lt"/>
              </a:rPr>
              <a:t>Unadjusted for patient severity or treatment intensity</a:t>
            </a:r>
            <a:endParaRPr lang="en-US" sz="1800" i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6" t="16667" r="10575" b="18421"/>
          <a:stretch/>
        </p:blipFill>
        <p:spPr bwMode="auto">
          <a:xfrm>
            <a:off x="7620000" y="251113"/>
            <a:ext cx="1152525" cy="704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2" name="Chart 21"/>
          <p:cNvGraphicFramePr/>
          <p:nvPr>
            <p:extLst/>
          </p:nvPr>
        </p:nvGraphicFramePr>
        <p:xfrm>
          <a:off x="3411453" y="2209800"/>
          <a:ext cx="2321094" cy="172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22"/>
          <p:cNvGraphicFramePr/>
          <p:nvPr>
            <p:extLst/>
          </p:nvPr>
        </p:nvGraphicFramePr>
        <p:xfrm>
          <a:off x="3259053" y="4495800"/>
          <a:ext cx="2625894" cy="209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4" name="Straight Connector 23"/>
          <p:cNvCxnSpPr/>
          <p:nvPr/>
        </p:nvCxnSpPr>
        <p:spPr>
          <a:xfrm flipH="1">
            <a:off x="4788327" y="2362200"/>
            <a:ext cx="12273" cy="137160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876800" y="4724400"/>
            <a:ext cx="0" cy="175260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65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Year 2 Clinician Data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+mj-lt"/>
              </a:rPr>
              <a:t>Clinician communication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(20-item score, higher is better)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endParaRPr lang="en-US" b="1" dirty="0" smtClean="0">
              <a:solidFill>
                <a:schemeClr val="tx1"/>
              </a:solidFill>
              <a:latin typeface="+mj-lt"/>
            </a:endParaRPr>
          </a:p>
          <a:p>
            <a:endParaRPr lang="en-US" b="1" dirty="0">
              <a:solidFill>
                <a:schemeClr val="tx1"/>
              </a:solidFill>
              <a:latin typeface="+mj-lt"/>
            </a:endParaRPr>
          </a:p>
          <a:p>
            <a:endParaRPr lang="en-US" b="1" dirty="0" smtClean="0">
              <a:solidFill>
                <a:schemeClr val="tx1"/>
              </a:solidFill>
              <a:latin typeface="+mj-lt"/>
            </a:endParaRPr>
          </a:p>
          <a:p>
            <a:endParaRPr lang="en-US" sz="1400" b="1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+mj-lt"/>
              </a:rPr>
              <a:t>Satisfaction with EHR/Documentation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j-lt"/>
              </a:rPr>
            </a:b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(5-point scale, higher is more satisfied)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14400" y="914400"/>
            <a:ext cx="7315200" cy="276999"/>
          </a:xfrm>
        </p:spPr>
        <p:txBody>
          <a:bodyPr/>
          <a:lstStyle/>
          <a:p>
            <a:r>
              <a:rPr lang="en-US" sz="1800" i="1" dirty="0" smtClean="0">
                <a:solidFill>
                  <a:schemeClr val="tx1"/>
                </a:solidFill>
                <a:latin typeface="+mj-lt"/>
              </a:rPr>
              <a:t>Preliminary Results, Not for Distribution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6" t="16667" r="10575" b="18421"/>
          <a:stretch/>
        </p:blipFill>
        <p:spPr bwMode="auto">
          <a:xfrm>
            <a:off x="7620000" y="251113"/>
            <a:ext cx="1152525" cy="704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2" name="Chart 21"/>
          <p:cNvGraphicFramePr/>
          <p:nvPr>
            <p:extLst/>
          </p:nvPr>
        </p:nvGraphicFramePr>
        <p:xfrm>
          <a:off x="3259053" y="1844473"/>
          <a:ext cx="2625894" cy="209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22"/>
          <p:cNvGraphicFramePr/>
          <p:nvPr>
            <p:extLst/>
          </p:nvPr>
        </p:nvGraphicFramePr>
        <p:xfrm>
          <a:off x="3266213" y="4394190"/>
          <a:ext cx="2625894" cy="209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4419600" y="2057400"/>
            <a:ext cx="0" cy="167640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24400" y="4648200"/>
            <a:ext cx="6137" cy="1700948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35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What’s next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Interim reports to practices next week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ASCO and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AcademyHealth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Abstracts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Analyze patient, clinician, and daily log data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Identify patterns and correlates of favorable patient and clinician outcomes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Approach 8 MOQC practices to participate in Aim 2: 1-week observational study </a:t>
            </a:r>
            <a:br>
              <a:rPr lang="en-US" dirty="0" smtClean="0">
                <a:solidFill>
                  <a:schemeClr val="tx1"/>
                </a:solidFill>
                <a:latin typeface="+mj-lt"/>
              </a:rPr>
            </a:b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(U-M IRB approved, ≤minimal risk, sites “not engaged”)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6" t="16667" r="10575" b="18421"/>
          <a:stretch/>
        </p:blipFill>
        <p:spPr bwMode="auto">
          <a:xfrm>
            <a:off x="7620000" y="251113"/>
            <a:ext cx="1152525" cy="704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974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Medical Education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04628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dirty="0" smtClean="0"/>
              <a:t>Disclosures</a:t>
            </a:r>
            <a:endParaRPr lang="en-US" sz="2800" dirty="0"/>
          </a:p>
          <a:p>
            <a:r>
              <a:rPr lang="en-US" sz="2800" dirty="0" smtClean="0"/>
              <a:t>Jennifer Griggs</a:t>
            </a:r>
            <a:r>
              <a:rPr lang="en-US" sz="2800" dirty="0"/>
              <a:t>, MD, </a:t>
            </a:r>
            <a:r>
              <a:rPr lang="en-US" sz="2800" dirty="0" smtClean="0"/>
              <a:t>MPH, </a:t>
            </a:r>
            <a:r>
              <a:rPr lang="en-US" sz="2800" dirty="0"/>
              <a:t>the faculty planner, has no commercial or financial interests, relationships, or other conflicts of interest that are relevant to this </a:t>
            </a:r>
            <a:r>
              <a:rPr lang="en-US" sz="2800" dirty="0" smtClean="0"/>
              <a:t>activity.</a:t>
            </a:r>
          </a:p>
          <a:p>
            <a:r>
              <a:rPr lang="en-US" sz="2800" dirty="0" smtClean="0"/>
              <a:t>Alexi Wright, MD, MPH, the keynote speaker, </a:t>
            </a:r>
            <a:r>
              <a:rPr lang="en-US" sz="2800" dirty="0"/>
              <a:t>has no commercial or financial interests, relationships, or other conflicts of interest that are relevant to this </a:t>
            </a:r>
            <a:r>
              <a:rPr lang="en-US" sz="2800" dirty="0" smtClean="0"/>
              <a:t>activity.</a:t>
            </a:r>
            <a:endParaRPr lang="en-US" sz="2800" dirty="0"/>
          </a:p>
          <a:p>
            <a:r>
              <a:rPr lang="en-US" sz="2800" dirty="0" smtClean="0"/>
              <a:t>Please see additional disclosures in the Program.</a:t>
            </a:r>
            <a:endParaRPr lang="en-US" sz="2800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0" y="6248400"/>
            <a:ext cx="2133600" cy="365125"/>
          </a:xfrm>
        </p:spPr>
        <p:txBody>
          <a:bodyPr/>
          <a:lstStyle/>
          <a:p>
            <a:fld id="{1DC10483-C340-4F2D-87B5-18E14A0E810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7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Acknowledgments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Participating practices and your patients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MOQC Leadership and staff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OCTET study team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Agency for Healthcare Research and Quality (AHRQ)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  <a:latin typeface="+mj-lt"/>
              </a:rPr>
              <a:t>Questions?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ctet-study@umich.edu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734-615-4017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6" t="16667" r="10575" b="18421"/>
          <a:stretch/>
        </p:blipFill>
        <p:spPr bwMode="auto">
          <a:xfrm>
            <a:off x="7620000" y="251113"/>
            <a:ext cx="1152525" cy="704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421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9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029200" y="2281165"/>
            <a:ext cx="3505200" cy="3746572"/>
            <a:chOff x="4079488" y="1373077"/>
            <a:chExt cx="4531112" cy="487532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488" y="1373077"/>
              <a:ext cx="3962400" cy="423672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572000" y="5791200"/>
              <a:ext cx="4038600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315200" cy="4740275"/>
          </a:xfrm>
        </p:spPr>
        <p:txBody>
          <a:bodyPr>
            <a:normAutofit/>
          </a:bodyPr>
          <a:lstStyle/>
          <a:p>
            <a:pPr marL="461963" indent="-461963">
              <a:buFont typeface="+mj-lt"/>
              <a:buAutoNum type="arabicPeriod"/>
            </a:pPr>
            <a:r>
              <a:rPr lang="en-US" sz="2800" dirty="0" smtClean="0"/>
              <a:t>Follow up/touch base on regional projects</a:t>
            </a:r>
            <a:endParaRPr lang="en-US" sz="2800" dirty="0"/>
          </a:p>
          <a:p>
            <a:pPr marL="461963" indent="-461963">
              <a:buFont typeface="+mj-lt"/>
              <a:buAutoNum type="arabicPeriod"/>
            </a:pPr>
            <a:r>
              <a:rPr lang="en-US" sz="2800" dirty="0" smtClean="0"/>
              <a:t>Steering Committee member announcements</a:t>
            </a:r>
          </a:p>
          <a:p>
            <a:pPr marL="461963" indent="-461963">
              <a:buFont typeface="+mj-lt"/>
              <a:buAutoNum type="arabicPeriod"/>
            </a:pPr>
            <a:r>
              <a:rPr lang="en-US" sz="2800" dirty="0" smtClean="0"/>
              <a:t>PGIP payment schedule</a:t>
            </a:r>
            <a:endParaRPr lang="en-US" sz="2800" dirty="0"/>
          </a:p>
          <a:p>
            <a:pPr marL="461963" indent="-461963">
              <a:buFont typeface="+mj-lt"/>
              <a:buAutoNum type="arabicPeriod"/>
            </a:pPr>
            <a:r>
              <a:rPr lang="en-US" sz="2800" dirty="0" smtClean="0"/>
              <a:t>Launch of MOQC data</a:t>
            </a:r>
          </a:p>
          <a:p>
            <a:pPr marL="461963" indent="-461963">
              <a:buFont typeface="+mj-lt"/>
              <a:buAutoNum type="arabicPeriod"/>
            </a:pPr>
            <a:endParaRPr lang="en-US" sz="2800" dirty="0"/>
          </a:p>
          <a:p>
            <a:pPr marL="461963" indent="-461963">
              <a:buFont typeface="+mj-lt"/>
              <a:buAutoNum type="arabicPeriod"/>
            </a:pPr>
            <a:endParaRPr lang="en-US" sz="2800" dirty="0" smtClean="0"/>
          </a:p>
          <a:p>
            <a:pPr marL="862013" lvl="1" indent="-461963">
              <a:buFont typeface="+mj-lt"/>
              <a:buAutoNum type="alphaLcPeriod"/>
            </a:pPr>
            <a:endParaRPr lang="en-US" sz="2800" dirty="0" smtClean="0"/>
          </a:p>
          <a:p>
            <a:pPr marL="862013" lvl="1" indent="-461963"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862013" lvl="1" indent="-461963"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862013" lvl="1" indent="-461963"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400050" lvl="1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MOQC Deliverables to Practices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0" y="6111875"/>
            <a:ext cx="2133600" cy="365125"/>
          </a:xfrm>
        </p:spPr>
        <p:txBody>
          <a:bodyPr/>
          <a:lstStyle/>
          <a:p>
            <a:fld id="{A2FC1DDF-9FCA-42B0-86D0-CE57F4BF7BE4}" type="slidenum">
              <a:rPr lang="en-US" smtClean="0"/>
              <a:t>32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29200" y="5257800"/>
            <a:ext cx="3276600" cy="410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0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1042"/>
            <a:ext cx="7772400" cy="1231106"/>
          </a:xfrm>
        </p:spPr>
        <p:txBody>
          <a:bodyPr/>
          <a:lstStyle/>
          <a:p>
            <a:r>
              <a:rPr lang="en-US" dirty="0" smtClean="0"/>
              <a:t>Regional Meetings – Save the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14400" y="1092954"/>
            <a:ext cx="7620000" cy="430887"/>
          </a:xfrm>
        </p:spPr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Schedule Your Physician and Administrative Partner</a:t>
            </a:r>
            <a:endParaRPr lang="en-US" i="1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681285"/>
              </p:ext>
            </p:extLst>
          </p:nvPr>
        </p:nvGraphicFramePr>
        <p:xfrm>
          <a:off x="905933" y="1905000"/>
          <a:ext cx="7315200" cy="3276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72932807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00803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627198368"/>
                    </a:ext>
                  </a:extLst>
                </a:gridCol>
              </a:tblGrid>
              <a:tr h="575192">
                <a:tc>
                  <a:txBody>
                    <a:bodyPr/>
                    <a:lstStyle/>
                    <a:p>
                      <a:r>
                        <a:rPr lang="en-US" dirty="0" smtClean="0"/>
                        <a:t>Region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310517"/>
                  </a:ext>
                </a:extLst>
              </a:tr>
              <a:tr h="390994">
                <a:tc>
                  <a:txBody>
                    <a:bodyPr/>
                    <a:lstStyle/>
                    <a:p>
                      <a:r>
                        <a:rPr lang="en-US" dirty="0" smtClean="0"/>
                        <a:t>Metro East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Tuesday April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Tuesday November 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704631"/>
                  </a:ext>
                </a:extLst>
              </a:tr>
              <a:tr h="410379">
                <a:tc>
                  <a:txBody>
                    <a:bodyPr/>
                    <a:lstStyle/>
                    <a:p>
                      <a:r>
                        <a:rPr lang="en-US" dirty="0" smtClean="0"/>
                        <a:t>LMOR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 April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 November 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5077"/>
                  </a:ext>
                </a:extLst>
              </a:tr>
              <a:tr h="429763">
                <a:tc>
                  <a:txBody>
                    <a:bodyPr/>
                    <a:lstStyle/>
                    <a:p>
                      <a:r>
                        <a:rPr lang="en-US" dirty="0" smtClean="0"/>
                        <a:t>WOW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Tuesday April</a:t>
                      </a:r>
                      <a:r>
                        <a:rPr lang="en-US" baseline="0" dirty="0" smtClean="0"/>
                        <a:t> 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Tuesday November 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948886"/>
                  </a:ext>
                </a:extLst>
              </a:tr>
              <a:tr h="449147">
                <a:tc>
                  <a:txBody>
                    <a:bodyPr/>
                    <a:lstStyle/>
                    <a:p>
                      <a:r>
                        <a:rPr lang="en-US" dirty="0" smtClean="0"/>
                        <a:t>CMG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 April 19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 November 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731620"/>
                  </a:ext>
                </a:extLst>
              </a:tr>
              <a:tr h="445932">
                <a:tc>
                  <a:txBody>
                    <a:bodyPr/>
                    <a:lstStyle/>
                    <a:p>
                      <a:r>
                        <a:rPr lang="en-US" dirty="0" smtClean="0"/>
                        <a:t>Superior West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 May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 October 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72964"/>
                  </a:ext>
                </a:extLst>
              </a:tr>
              <a:tr h="575192">
                <a:tc>
                  <a:txBody>
                    <a:bodyPr/>
                    <a:lstStyle/>
                    <a:p>
                      <a:r>
                        <a:rPr lang="en-US" dirty="0" smtClean="0"/>
                        <a:t>Superior East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 May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</a:t>
                      </a:r>
                      <a:r>
                        <a:rPr lang="en-US" baseline="0" dirty="0" smtClean="0"/>
                        <a:t> October 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753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43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Biannual Meetings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18446" y="1124962"/>
            <a:ext cx="7315200" cy="430887"/>
          </a:xfrm>
        </p:spPr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A physician per practice must attend </a:t>
            </a:r>
            <a:r>
              <a:rPr lang="en-US" i="1" u="sng" dirty="0" smtClean="0">
                <a:solidFill>
                  <a:schemeClr val="tx1"/>
                </a:solidFill>
              </a:rPr>
              <a:t>one</a:t>
            </a:r>
            <a:r>
              <a:rPr lang="en-US" i="1" dirty="0" smtClean="0">
                <a:solidFill>
                  <a:schemeClr val="tx1"/>
                </a:solidFill>
              </a:rPr>
              <a:t> meeting</a:t>
            </a:r>
            <a:endParaRPr lang="en-US" i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797850"/>
              </p:ext>
            </p:extLst>
          </p:nvPr>
        </p:nvGraphicFramePr>
        <p:xfrm>
          <a:off x="914400" y="1981200"/>
          <a:ext cx="7383982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72768945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218161916"/>
                    </a:ext>
                  </a:extLst>
                </a:gridCol>
                <a:gridCol w="2202382">
                  <a:extLst>
                    <a:ext uri="{9D8B030D-6E8A-4147-A177-3AD203B41FA5}">
                      <a16:colId xmlns:a16="http://schemas.microsoft.com/office/drawing/2014/main" val="2047888108"/>
                    </a:ext>
                  </a:extLst>
                </a:gridCol>
              </a:tblGrid>
              <a:tr h="8890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MOQC BIANNUAL</a:t>
                      </a:r>
                      <a:r>
                        <a:rPr lang="en-US" sz="2400" baseline="0" dirty="0" smtClean="0"/>
                        <a:t> MEETINGS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626791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Friday</a:t>
                      </a:r>
                      <a:r>
                        <a:rPr lang="en-US" sz="2400" baseline="0" dirty="0" smtClean="0"/>
                        <a:t> June 22 2018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Amway Plaza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Grand Rapids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545087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Friday January 19 2019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Inn at St. John’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Plymouth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259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2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MOQC Members Extraordinaire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333" y="2133600"/>
            <a:ext cx="7315200" cy="2590800"/>
          </a:xfrm>
        </p:spPr>
        <p:txBody>
          <a:bodyPr>
            <a:noAutofit/>
          </a:bodyPr>
          <a:lstStyle/>
          <a:p>
            <a:r>
              <a:rPr lang="en-US" sz="3000" dirty="0" smtClean="0"/>
              <a:t>Deneil Harney</a:t>
            </a:r>
          </a:p>
          <a:p>
            <a:r>
              <a:rPr lang="en-US" sz="3000" dirty="0" smtClean="0"/>
              <a:t>Katlyn LaVasseur</a:t>
            </a:r>
          </a:p>
          <a:p>
            <a:r>
              <a:rPr lang="en-US" sz="3000" dirty="0" smtClean="0"/>
              <a:t>Tiffany Peters</a:t>
            </a:r>
          </a:p>
          <a:p>
            <a:r>
              <a:rPr lang="en-US" sz="3000" dirty="0" smtClean="0"/>
              <a:t>Cindy Straight</a:t>
            </a:r>
          </a:p>
          <a:p>
            <a:r>
              <a:rPr lang="en-US" sz="3000" dirty="0" smtClean="0"/>
              <a:t>Cindy Michalek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35</a:t>
            </a:fld>
            <a:endParaRPr lang="en-US" dirty="0"/>
          </a:p>
        </p:txBody>
      </p:sp>
      <p:pic>
        <p:nvPicPr>
          <p:cNvPr id="1026" name="Picture 2" descr="Bubbles, Icon, Thank You, Message, Website Icons, Clo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95400"/>
            <a:ext cx="4498975" cy="449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03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33400"/>
            <a:ext cx="5962650" cy="59055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401042"/>
            <a:ext cx="7848600" cy="6155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6D6E7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The </a:t>
            </a:r>
            <a:r>
              <a:rPr lang="en-US" dirty="0"/>
              <a:t>w</a:t>
            </a:r>
            <a:r>
              <a:rPr lang="en-US" dirty="0" smtClean="0"/>
              <a:t>inners </a:t>
            </a:r>
            <a:r>
              <a:rPr lang="en-US" dirty="0"/>
              <a:t>a</a:t>
            </a:r>
            <a:r>
              <a:rPr lang="en-US" dirty="0" smtClean="0"/>
              <a:t>re . . .  </a:t>
            </a: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1676399" y="5575756"/>
            <a:ext cx="5715001" cy="67264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32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8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666AC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91F40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 smtClean="0">
                <a:solidFill>
                  <a:schemeClr val="tx1"/>
                </a:solidFill>
              </a:rPr>
              <a:t>For Use in Your Practice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5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5800" y="401042"/>
            <a:ext cx="7848600" cy="6155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6D6E7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The winners </a:t>
            </a:r>
            <a:r>
              <a:rPr lang="en-US" dirty="0"/>
              <a:t>a</a:t>
            </a:r>
            <a:r>
              <a:rPr lang="en-US" dirty="0" smtClean="0"/>
              <a:t>re . . .  </a:t>
            </a:r>
            <a:endParaRPr lang="en-US" dirty="0"/>
          </a:p>
        </p:txBody>
      </p:sp>
      <p:pic>
        <p:nvPicPr>
          <p:cNvPr id="8194" name="Picture 2" descr="The Inn at St. John'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648100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85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5800" y="401042"/>
            <a:ext cx="7848600" cy="6155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6D6E7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The winners </a:t>
            </a:r>
            <a:r>
              <a:rPr lang="en-US" dirty="0"/>
              <a:t>a</a:t>
            </a:r>
            <a:r>
              <a:rPr lang="en-US" dirty="0" smtClean="0"/>
              <a:t>re . . .  </a:t>
            </a:r>
            <a:endParaRPr lang="en-US" dirty="0"/>
          </a:p>
        </p:txBody>
      </p:sp>
      <p:pic>
        <p:nvPicPr>
          <p:cNvPr id="10242" name="Picture 2" descr="http://design-ultra.com/wp-content/uploads/2017/08/pleasant-floral-arrangements-images-mystical-garden-floral-arrangement-1024x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295400"/>
            <a:ext cx="49530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63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239000" cy="3886200"/>
          </a:xfrm>
        </p:spPr>
        <p:txBody>
          <a:bodyPr>
            <a:noAutofit/>
          </a:bodyPr>
          <a:lstStyle/>
          <a:p>
            <a:pPr marL="282575" indent="-282575"/>
            <a:r>
              <a:rPr lang="en-US" sz="2800" dirty="0" smtClean="0"/>
              <a:t>Email us: first initial, last name@mocq.org</a:t>
            </a:r>
            <a:endParaRPr lang="en-US" sz="2800" dirty="0"/>
          </a:p>
          <a:p>
            <a:pPr marL="282575" indent="-282575"/>
            <a:r>
              <a:rPr lang="en-US" sz="2800" dirty="0" smtClean="0"/>
              <a:t>Telephone us: (734) 232-0043</a:t>
            </a:r>
            <a:endParaRPr lang="en-US" sz="2800" dirty="0"/>
          </a:p>
          <a:p>
            <a:pPr marL="282575" indent="-282575"/>
            <a:r>
              <a:rPr lang="en-US" sz="2800" dirty="0" smtClean="0"/>
              <a:t>Visit </a:t>
            </a:r>
            <a:r>
              <a:rPr lang="en-US" sz="2800" dirty="0" smtClean="0">
                <a:hlinkClick r:id="rId3"/>
              </a:rPr>
              <a:t>www.moqc.org</a:t>
            </a:r>
            <a:r>
              <a:rPr lang="en-US" sz="2800" dirty="0" smtClean="0"/>
              <a:t> </a:t>
            </a:r>
          </a:p>
          <a:p>
            <a:pPr marL="282575" indent="-282575"/>
            <a:r>
              <a:rPr lang="en-US" sz="2800" dirty="0" smtClean="0"/>
              <a:t>Pick up MOQC luggage tag and scarf </a:t>
            </a:r>
          </a:p>
          <a:p>
            <a:pPr marL="282575" indent="-282575"/>
            <a:r>
              <a:rPr lang="en-US" sz="2800" dirty="0" smtClean="0"/>
              <a:t>Leave </a:t>
            </a:r>
            <a:r>
              <a:rPr lang="en-US" sz="2800" dirty="0"/>
              <a:t>iClickers on the </a:t>
            </a:r>
            <a:r>
              <a:rPr lang="en-US" sz="2800" dirty="0" smtClean="0"/>
              <a:t>tables</a:t>
            </a:r>
          </a:p>
          <a:p>
            <a:pPr marL="282575" indent="-282575"/>
            <a:r>
              <a:rPr lang="en-US" sz="2800" dirty="0" smtClean="0"/>
              <a:t>Hand in evaluation forms for CME/CEU credits</a:t>
            </a:r>
            <a:endParaRPr lang="en-US" sz="2800" dirty="0"/>
          </a:p>
          <a:p>
            <a:pPr marL="282575" indent="-282575"/>
            <a:r>
              <a:rPr lang="en-US" sz="2800" dirty="0" smtClean="0"/>
              <a:t>Travel safely</a:t>
            </a: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9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Medical Education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133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100" b="1" dirty="0"/>
              <a:t>Accreditation and Credit Designation </a:t>
            </a:r>
            <a:r>
              <a:rPr lang="en-US" sz="3100" b="1" dirty="0" smtClean="0"/>
              <a:t>Statements</a:t>
            </a:r>
            <a:endParaRPr lang="en-US" sz="3100" dirty="0"/>
          </a:p>
          <a:p>
            <a:r>
              <a:rPr lang="en-US" sz="3100" dirty="0"/>
              <a:t>The </a:t>
            </a:r>
            <a:r>
              <a:rPr lang="en-US" sz="3100" dirty="0" smtClean="0"/>
              <a:t>University </a:t>
            </a:r>
            <a:r>
              <a:rPr lang="en-US" sz="3100" dirty="0"/>
              <a:t>of </a:t>
            </a:r>
            <a:r>
              <a:rPr lang="en-US" sz="3100" dirty="0" smtClean="0"/>
              <a:t>Michigan </a:t>
            </a:r>
            <a:r>
              <a:rPr lang="en-US" sz="3100" dirty="0"/>
              <a:t>Medical </a:t>
            </a:r>
            <a:r>
              <a:rPr lang="en-US" sz="3100" dirty="0" smtClean="0"/>
              <a:t>School is </a:t>
            </a:r>
            <a:r>
              <a:rPr lang="en-US" sz="3100" dirty="0"/>
              <a:t>accredited by the Accreditation Council for Continuing Medical Education </a:t>
            </a:r>
            <a:r>
              <a:rPr lang="en-US" sz="3100" dirty="0" smtClean="0"/>
              <a:t>to </a:t>
            </a:r>
            <a:r>
              <a:rPr lang="en-US" sz="3100" dirty="0"/>
              <a:t>provide continuing medical education for </a:t>
            </a:r>
            <a:r>
              <a:rPr lang="en-US" sz="3100" dirty="0" smtClean="0"/>
              <a:t>physicians. </a:t>
            </a:r>
            <a:endParaRPr lang="en-US" sz="3100" dirty="0"/>
          </a:p>
          <a:p>
            <a:r>
              <a:rPr lang="en-US" sz="3100" dirty="0"/>
              <a:t>The University of Michigan Medical School designates this live activity for a maximum </a:t>
            </a:r>
            <a:r>
              <a:rPr lang="en-US" sz="3100" dirty="0" smtClean="0"/>
              <a:t>of </a:t>
            </a:r>
            <a:r>
              <a:rPr lang="en-US" sz="3100" b="1" dirty="0" smtClean="0"/>
              <a:t>4 </a:t>
            </a:r>
            <a:r>
              <a:rPr lang="en-US" sz="3100" b="1" i="1" dirty="0"/>
              <a:t>AMA PRA Category 1 Credits™</a:t>
            </a:r>
            <a:r>
              <a:rPr lang="en-US" sz="3100" i="1" dirty="0"/>
              <a:t>.</a:t>
            </a:r>
            <a:r>
              <a:rPr lang="en-US" sz="3100" b="1" i="1" dirty="0"/>
              <a:t> </a:t>
            </a:r>
            <a:r>
              <a:rPr lang="en-US" sz="3100" dirty="0"/>
              <a:t>Physicians should claim only the credit commensurate with the extent of their participation in the </a:t>
            </a:r>
            <a:r>
              <a:rPr lang="en-US" sz="3100" dirty="0" smtClean="0"/>
              <a:t>activity.</a:t>
            </a:r>
          </a:p>
          <a:p>
            <a:r>
              <a:rPr lang="en-US" dirty="0"/>
              <a:t>The Michigan Board of Nursing considers ACCME credits acceptable for license renewal or re-licensure.</a:t>
            </a:r>
          </a:p>
          <a:p>
            <a:endParaRPr lang="en-US" sz="3100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0" y="6248400"/>
            <a:ext cx="2133600" cy="365125"/>
          </a:xfrm>
        </p:spPr>
        <p:txBody>
          <a:bodyPr/>
          <a:lstStyle/>
          <a:p>
            <a:fld id="{1DC10483-C340-4F2D-87B5-18E14A0E810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9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1042"/>
            <a:ext cx="8077200" cy="615553"/>
          </a:xfrm>
        </p:spPr>
        <p:txBody>
          <a:bodyPr/>
          <a:lstStyle/>
          <a:p>
            <a:r>
              <a:rPr lang="en-US" dirty="0" smtClean="0"/>
              <a:t>Thank You &amp; See You Soon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40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088" y="1044401"/>
            <a:ext cx="1206232" cy="1720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81" y="3402107"/>
            <a:ext cx="1260610" cy="17598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2820595"/>
            <a:ext cx="2667000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Jennifer J. Griggs</a:t>
            </a:r>
            <a:br>
              <a:rPr lang="en-US" sz="1600" b="1" dirty="0" smtClean="0"/>
            </a:br>
            <a:r>
              <a:rPr lang="en-US" sz="1400" dirty="0" smtClean="0"/>
              <a:t>Program Director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057400" y="5257800"/>
            <a:ext cx="2819400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Louise Bedard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dirty="0" smtClean="0"/>
              <a:t>Program Manager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302934" y="2820595"/>
            <a:ext cx="2362200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Emily Mackler</a:t>
            </a:r>
            <a:br>
              <a:rPr lang="en-US" sz="1600" b="1" dirty="0" smtClean="0"/>
            </a:br>
            <a:r>
              <a:rPr lang="en-US" sz="1400" dirty="0" smtClean="0"/>
              <a:t>Clinical Pharmacist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419600" y="5257800"/>
            <a:ext cx="2133600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Arthi Ramakrishnan</a:t>
            </a:r>
          </a:p>
          <a:p>
            <a:pPr algn="ctr"/>
            <a:r>
              <a:rPr lang="en-US" sz="1400" dirty="0" smtClean="0"/>
              <a:t>Project Manager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419600" y="2820595"/>
            <a:ext cx="2133600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Sam Beusterien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dirty="0" smtClean="0"/>
              <a:t>Project Manager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46794" y="2820595"/>
            <a:ext cx="2133600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Jennifer Yanchula</a:t>
            </a:r>
          </a:p>
          <a:p>
            <a:pPr algn="ctr"/>
            <a:r>
              <a:rPr lang="en-US" sz="1400" dirty="0" smtClean="0"/>
              <a:t>Outreach Manager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055" y="1071393"/>
            <a:ext cx="1117078" cy="16731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3" y="1104926"/>
            <a:ext cx="1104614" cy="16600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686" y="3402107"/>
            <a:ext cx="1205429" cy="1804127"/>
          </a:xfrm>
          <a:prstGeom prst="rect">
            <a:avLst/>
          </a:prstGeom>
        </p:spPr>
      </p:pic>
      <p:pic>
        <p:nvPicPr>
          <p:cNvPr id="2050" name="Picture 2" descr="https://moqc.org/wp-content/uploads/2017/09/Sam-300x449-200x3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77" y="1034144"/>
            <a:ext cx="1144537" cy="171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90" y="3402107"/>
            <a:ext cx="1392109" cy="178280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800" y="5257800"/>
            <a:ext cx="2667000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Shitanshu Uppal</a:t>
            </a:r>
            <a:br>
              <a:rPr lang="en-US" sz="1600" b="1" dirty="0" smtClean="0"/>
            </a:br>
            <a:r>
              <a:rPr lang="en-US" sz="1400" dirty="0" smtClean="0"/>
              <a:t>Program Co-Director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446794" y="5257800"/>
            <a:ext cx="2133600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Mary Wines</a:t>
            </a:r>
          </a:p>
          <a:p>
            <a:pPr algn="ctr"/>
            <a:r>
              <a:rPr lang="en-US" sz="1400" dirty="0" smtClean="0"/>
              <a:t>Administrative Specialist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0389" y="3402107"/>
            <a:ext cx="2346411" cy="175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7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Medical Education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3433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b="1" dirty="0" smtClean="0"/>
              <a:t>Learning </a:t>
            </a:r>
            <a:r>
              <a:rPr lang="en-US" sz="3300" b="1" dirty="0"/>
              <a:t>objectives:</a:t>
            </a:r>
            <a:endParaRPr lang="en-US" sz="3300" dirty="0"/>
          </a:p>
          <a:p>
            <a:pPr marL="514350" lvl="0" indent="-514350">
              <a:buFont typeface="+mj-lt"/>
              <a:buAutoNum type="arabicPeriod"/>
            </a:pPr>
            <a:r>
              <a:rPr lang="en-US" sz="3300" dirty="0" smtClean="0"/>
              <a:t>Analyze </a:t>
            </a:r>
            <a:r>
              <a:rPr lang="en-US" sz="3300" dirty="0"/>
              <a:t>experience and improve </a:t>
            </a:r>
            <a:r>
              <a:rPr lang="en-US" sz="3300" dirty="0" smtClean="0"/>
              <a:t>practice</a:t>
            </a:r>
            <a:endParaRPr lang="en-US" sz="3300" dirty="0"/>
          </a:p>
          <a:p>
            <a:pPr marL="514350" lvl="0" indent="-514350">
              <a:buFont typeface="+mj-lt"/>
              <a:buAutoNum type="arabicPeriod"/>
            </a:pPr>
            <a:r>
              <a:rPr lang="en-US" sz="3300" dirty="0" smtClean="0"/>
              <a:t>Integrate </a:t>
            </a:r>
            <a:r>
              <a:rPr lang="en-US" sz="3300" dirty="0"/>
              <a:t>relevant content to provide cost-effective health care that does not compromise care </a:t>
            </a:r>
            <a:r>
              <a:rPr lang="en-US" sz="3300" dirty="0" smtClean="0"/>
              <a:t>quality</a:t>
            </a:r>
            <a:endParaRPr lang="en-US" sz="3300" dirty="0"/>
          </a:p>
          <a:p>
            <a:pPr marL="514350" lvl="0" indent="-514350">
              <a:buFont typeface="+mj-lt"/>
              <a:buAutoNum type="arabicPeriod"/>
            </a:pPr>
            <a:r>
              <a:rPr lang="en-US" sz="3300" dirty="0" smtClean="0"/>
              <a:t>Integrate </a:t>
            </a:r>
            <a:r>
              <a:rPr lang="en-US" sz="3300" dirty="0"/>
              <a:t>relevant content to ensure multispecialty/multidisciplinary coordination of </a:t>
            </a:r>
            <a:r>
              <a:rPr lang="en-US" sz="3300" dirty="0" smtClean="0"/>
              <a:t>care</a:t>
            </a:r>
          </a:p>
          <a:p>
            <a:pPr marL="514350" lvl="0" indent="-514350">
              <a:buFont typeface="+mj-lt"/>
              <a:buAutoNum type="arabicPeriod"/>
            </a:pPr>
            <a:endParaRPr lang="en-US" sz="3300" dirty="0"/>
          </a:p>
          <a:p>
            <a:pPr marL="0" indent="0">
              <a:buNone/>
            </a:pPr>
            <a:r>
              <a:rPr lang="en-US" sz="3300" b="1" dirty="0" smtClean="0"/>
              <a:t>Competencies</a:t>
            </a:r>
            <a:r>
              <a:rPr lang="en-US" sz="3300" b="1" dirty="0"/>
              <a:t>:</a:t>
            </a:r>
            <a:endParaRPr lang="en-US" sz="3300" dirty="0"/>
          </a:p>
          <a:p>
            <a:pPr marL="514350" lvl="0" indent="-514350">
              <a:buFont typeface="+mj-lt"/>
              <a:buAutoNum type="arabicPeriod"/>
            </a:pPr>
            <a:r>
              <a:rPr lang="en-US" sz="3300" dirty="0"/>
              <a:t>Practice-based learning and improvement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300" dirty="0"/>
              <a:t>Systems-Based Practice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0" y="6248400"/>
            <a:ext cx="2133600" cy="365125"/>
          </a:xfrm>
        </p:spPr>
        <p:txBody>
          <a:bodyPr/>
          <a:lstStyle/>
          <a:p>
            <a:fld id="{1DC10483-C340-4F2D-87B5-18E14A0E810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Education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7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If you are interested in receiving credit, you have to:</a:t>
            </a:r>
          </a:p>
          <a:p>
            <a:pPr marL="0" indent="0">
              <a:buNone/>
            </a:pP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 smtClean="0"/>
              <a:t>Complete evaluation forms 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Provide your full name and email address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Evaluation forms are provided in the meeting program and at relevant break-out sessions.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0" y="6248400"/>
            <a:ext cx="2133600" cy="365125"/>
          </a:xfrm>
        </p:spPr>
        <p:txBody>
          <a:bodyPr/>
          <a:lstStyle/>
          <a:p>
            <a:fld id="{1DC10483-C340-4F2D-87B5-18E14A0E810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61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Your Use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1733685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Calibri"/>
              </a:rPr>
              <a:t> On MOQC.org/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  <a:latin typeface="Calibri"/>
              </a:rPr>
              <a:t>Today’s Slides: </a:t>
            </a:r>
            <a:r>
              <a:rPr lang="en-US" sz="2800" dirty="0" smtClean="0">
                <a:latin typeface="Calibri"/>
              </a:rPr>
              <a:t>Monday</a:t>
            </a:r>
            <a:endParaRPr lang="en-US" sz="2800" dirty="0">
              <a:latin typeface="Calibri"/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  <a:latin typeface="Calibri"/>
              </a:rPr>
              <a:t>Today’s Videos: </a:t>
            </a:r>
            <a:r>
              <a:rPr lang="en-US" sz="2800" dirty="0" smtClean="0">
                <a:latin typeface="Calibri"/>
              </a:rPr>
              <a:t>February 23</a:t>
            </a:r>
            <a:endParaRPr lang="en-US" sz="2800" dirty="0"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4124980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Calibri"/>
              </a:rPr>
              <a:t>Password: </a:t>
            </a:r>
            <a:endParaRPr lang="en-US" sz="2800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Sign into St. John’s-meetings</a:t>
            </a:r>
            <a:br>
              <a:rPr lang="en-US" sz="2800" dirty="0" smtClean="0">
                <a:solidFill>
                  <a:prstClr val="black"/>
                </a:solidFill>
                <a:latin typeface="Calibri"/>
              </a:rPr>
            </a:br>
            <a:r>
              <a:rPr lang="en-US" sz="2800" dirty="0" smtClean="0">
                <a:latin typeface="Calibri"/>
              </a:rPr>
              <a:t>uofm18</a:t>
            </a:r>
            <a:endParaRPr lang="en-US" sz="2800" dirty="0">
              <a:latin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26" y="1699227"/>
            <a:ext cx="1453911" cy="1453911"/>
          </a:xfrm>
          <a:prstGeom prst="rect">
            <a:avLst/>
          </a:prstGeom>
        </p:spPr>
      </p:pic>
      <p:pic>
        <p:nvPicPr>
          <p:cNvPr id="1026" name="Picture 2" descr="wifi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88" y="3747382"/>
            <a:ext cx="1339387" cy="133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0" y="6111875"/>
            <a:ext cx="2133600" cy="365125"/>
          </a:xfrm>
        </p:spPr>
        <p:txBody>
          <a:bodyPr/>
          <a:lstStyle/>
          <a:p>
            <a:fld id="{5030A76B-1F37-44A2-831A-2ED0EFF2A74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7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84737"/>
            <a:ext cx="7848600" cy="677108"/>
          </a:xfrm>
        </p:spPr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9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1042"/>
            <a:ext cx="7620000" cy="1231106"/>
          </a:xfrm>
        </p:spPr>
        <p:txBody>
          <a:bodyPr/>
          <a:lstStyle/>
          <a:p>
            <a:r>
              <a:rPr lang="en-US" dirty="0" smtClean="0"/>
              <a:t>New Medical Oncology Practices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0483-C340-4F2D-87B5-18E14A0E8101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14400" y="4419600"/>
            <a:ext cx="7315200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MOQC represents 90% of all hematology-oncology providers who are members of BCBSM’s PGIP program</a:t>
            </a:r>
          </a:p>
        </p:txBody>
      </p:sp>
      <p:pic>
        <p:nvPicPr>
          <p:cNvPr id="1026" name="Picture 2" descr="http://www.stmarysofmichigan.org/Physicians/images/thumbno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35175"/>
            <a:ext cx="2159580" cy="15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troHeal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92385"/>
            <a:ext cx="4343400" cy="58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myomh.org/wp-content/themes/omh-2016/assets/images/OMH-logo-ta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3135410"/>
            <a:ext cx="41910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58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MASTER Title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Title Gr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STER Content Med Ribb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ASTER Content Small Ribb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ASTER Content No Ribb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ASTER Content Large Ribb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SCO-PPT2015-ltblue">
  <a:themeElements>
    <a:clrScheme name="Custom 10">
      <a:dk1>
        <a:srgbClr val="00457C"/>
      </a:dk1>
      <a:lt1>
        <a:srgbClr val="FFFFFF"/>
      </a:lt1>
      <a:dk2>
        <a:srgbClr val="0074BD"/>
      </a:dk2>
      <a:lt2>
        <a:srgbClr val="E2ECF8"/>
      </a:lt2>
      <a:accent1>
        <a:srgbClr val="79A340"/>
      </a:accent1>
      <a:accent2>
        <a:srgbClr val="E67625"/>
      </a:accent2>
      <a:accent3>
        <a:srgbClr val="005C9B"/>
      </a:accent3>
      <a:accent4>
        <a:srgbClr val="2596DE"/>
      </a:accent4>
      <a:accent5>
        <a:srgbClr val="81A1B6"/>
      </a:accent5>
      <a:accent6>
        <a:srgbClr val="FFBD2A"/>
      </a:accent6>
      <a:hlink>
        <a:srgbClr val="FF8F15"/>
      </a:hlink>
      <a:folHlink>
        <a:srgbClr val="E46DC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5161</TotalTime>
  <Words>1340</Words>
  <Application>Microsoft Office PowerPoint</Application>
  <PresentationFormat>On-screen Show (4:3)</PresentationFormat>
  <Paragraphs>362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Arial</vt:lpstr>
      <vt:lpstr>Book Antiqua</vt:lpstr>
      <vt:lpstr>Calibri</vt:lpstr>
      <vt:lpstr>Calibri Light</vt:lpstr>
      <vt:lpstr>Wingdings</vt:lpstr>
      <vt:lpstr>MASTER Title Blue</vt:lpstr>
      <vt:lpstr>MASTER Title Gray</vt:lpstr>
      <vt:lpstr>MASTER Content Med Ribbon</vt:lpstr>
      <vt:lpstr>MASTER Content Small Ribbon</vt:lpstr>
      <vt:lpstr>MASTER Content No Ribbon</vt:lpstr>
      <vt:lpstr>MASTER Content Large Ribbon</vt:lpstr>
      <vt:lpstr>ASCO-PPT2015-ltblue</vt:lpstr>
      <vt:lpstr>1_Office Theme</vt:lpstr>
      <vt:lpstr>Michigan Oncology Quality Consortium Biannual Meeting January 2018</vt:lpstr>
      <vt:lpstr>Announcements</vt:lpstr>
      <vt:lpstr>Continuing Medical Education</vt:lpstr>
      <vt:lpstr>Continuing Medical Education</vt:lpstr>
      <vt:lpstr>Continuing Medical Education</vt:lpstr>
      <vt:lpstr>Continuing Education</vt:lpstr>
      <vt:lpstr>For Your Use  </vt:lpstr>
      <vt:lpstr>Accomplishments</vt:lpstr>
      <vt:lpstr>New Medical Oncology Practices</vt:lpstr>
      <vt:lpstr>Gynecology-Oncology Practices</vt:lpstr>
      <vt:lpstr>PowerPoint Presentation</vt:lpstr>
      <vt:lpstr>PowerPoint Presentation</vt:lpstr>
      <vt:lpstr>Blue Distinction Center – Cancer Care Designation</vt:lpstr>
      <vt:lpstr>PowerPoint Presentation</vt:lpstr>
      <vt:lpstr>Submitting Data to QOPI</vt:lpstr>
      <vt:lpstr>PowerPoint Presentation</vt:lpstr>
      <vt:lpstr>Regional Quality </vt:lpstr>
      <vt:lpstr>Preliminary Insights &amp; Outputs</vt:lpstr>
      <vt:lpstr>MOQC VBR</vt:lpstr>
      <vt:lpstr>Changes for 2018</vt:lpstr>
      <vt:lpstr>Committee/Group Structure</vt:lpstr>
      <vt:lpstr>Steering Time Commitment </vt:lpstr>
      <vt:lpstr>Nomination Process </vt:lpstr>
      <vt:lpstr>Oncology Communication, Technology, and EvenTs Study(OCTET)</vt:lpstr>
      <vt:lpstr>Project Specific Aims</vt:lpstr>
      <vt:lpstr>Year 1 Participation</vt:lpstr>
      <vt:lpstr>Year 1 Patient Data</vt:lpstr>
      <vt:lpstr>Year 2 Clinician Data</vt:lpstr>
      <vt:lpstr>What’s next</vt:lpstr>
      <vt:lpstr>Acknowledgments</vt:lpstr>
      <vt:lpstr>Next Steps</vt:lpstr>
      <vt:lpstr>MOQC Deliverables to Practices</vt:lpstr>
      <vt:lpstr>Regional Meetings – Save the Date</vt:lpstr>
      <vt:lpstr>Next Biannual Meetings</vt:lpstr>
      <vt:lpstr>MOQC Members Extraordinaire</vt:lpstr>
      <vt:lpstr>PowerPoint Presentation</vt:lpstr>
      <vt:lpstr>PowerPoint Presentation</vt:lpstr>
      <vt:lpstr>PowerPoint Presentation</vt:lpstr>
      <vt:lpstr>Closing Comments</vt:lpstr>
      <vt:lpstr>Thank You &amp; See You Soon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</dc:creator>
  <cp:lastModifiedBy>Beusterien, Samkeliso</cp:lastModifiedBy>
  <cp:revision>454</cp:revision>
  <cp:lastPrinted>2018-01-18T17:03:40Z</cp:lastPrinted>
  <dcterms:created xsi:type="dcterms:W3CDTF">2016-11-29T16:19:17Z</dcterms:created>
  <dcterms:modified xsi:type="dcterms:W3CDTF">2019-09-19T20:18:04Z</dcterms:modified>
</cp:coreProperties>
</file>